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68"/>
  </p:notesMasterIdLst>
  <p:handoutMasterIdLst>
    <p:handoutMasterId r:id="rId69"/>
  </p:handoutMasterIdLst>
  <p:sldIdLst>
    <p:sldId id="482" r:id="rId2"/>
    <p:sldId id="545" r:id="rId3"/>
    <p:sldId id="546" r:id="rId4"/>
    <p:sldId id="544" r:id="rId5"/>
    <p:sldId id="492" r:id="rId6"/>
    <p:sldId id="558" r:id="rId7"/>
    <p:sldId id="524" r:id="rId8"/>
    <p:sldId id="560" r:id="rId9"/>
    <p:sldId id="559" r:id="rId10"/>
    <p:sldId id="570" r:id="rId11"/>
    <p:sldId id="525" r:id="rId12"/>
    <p:sldId id="526" r:id="rId13"/>
    <p:sldId id="454" r:id="rId14"/>
    <p:sldId id="527" r:id="rId15"/>
    <p:sldId id="528" r:id="rId16"/>
    <p:sldId id="368" r:id="rId17"/>
    <p:sldId id="529" r:id="rId18"/>
    <p:sldId id="367" r:id="rId19"/>
    <p:sldId id="369" r:id="rId20"/>
    <p:sldId id="406" r:id="rId21"/>
    <p:sldId id="538" r:id="rId22"/>
    <p:sldId id="370" r:id="rId23"/>
    <p:sldId id="371" r:id="rId24"/>
    <p:sldId id="376" r:id="rId25"/>
    <p:sldId id="377" r:id="rId26"/>
    <p:sldId id="380" r:id="rId27"/>
    <p:sldId id="378" r:id="rId28"/>
    <p:sldId id="379" r:id="rId29"/>
    <p:sldId id="381" r:id="rId30"/>
    <p:sldId id="382" r:id="rId31"/>
    <p:sldId id="384" r:id="rId32"/>
    <p:sldId id="385" r:id="rId33"/>
    <p:sldId id="386" r:id="rId34"/>
    <p:sldId id="409" r:id="rId35"/>
    <p:sldId id="389" r:id="rId36"/>
    <p:sldId id="390" r:id="rId37"/>
    <p:sldId id="391" r:id="rId38"/>
    <p:sldId id="392" r:id="rId39"/>
    <p:sldId id="394" r:id="rId40"/>
    <p:sldId id="395" r:id="rId41"/>
    <p:sldId id="396" r:id="rId42"/>
    <p:sldId id="532" r:id="rId43"/>
    <p:sldId id="533" r:id="rId44"/>
    <p:sldId id="534" r:id="rId45"/>
    <p:sldId id="535" r:id="rId46"/>
    <p:sldId id="536" r:id="rId47"/>
    <p:sldId id="537" r:id="rId48"/>
    <p:sldId id="557" r:id="rId49"/>
    <p:sldId id="397" r:id="rId50"/>
    <p:sldId id="398" r:id="rId51"/>
    <p:sldId id="399" r:id="rId52"/>
    <p:sldId id="400" r:id="rId53"/>
    <p:sldId id="401" r:id="rId54"/>
    <p:sldId id="402" r:id="rId55"/>
    <p:sldId id="539" r:id="rId56"/>
    <p:sldId id="540" r:id="rId57"/>
    <p:sldId id="547" r:id="rId58"/>
    <p:sldId id="548" r:id="rId59"/>
    <p:sldId id="549" r:id="rId60"/>
    <p:sldId id="550" r:id="rId61"/>
    <p:sldId id="551" r:id="rId62"/>
    <p:sldId id="552" r:id="rId63"/>
    <p:sldId id="553" r:id="rId64"/>
    <p:sldId id="554" r:id="rId65"/>
    <p:sldId id="555" r:id="rId66"/>
    <p:sldId id="556"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3"/>
    <p:restoredTop sz="94729"/>
  </p:normalViewPr>
  <p:slideViewPr>
    <p:cSldViewPr snapToGrid="0" snapToObjects="1">
      <p:cViewPr>
        <p:scale>
          <a:sx n="96" d="100"/>
          <a:sy n="96" d="100"/>
        </p:scale>
        <p:origin x="752" y="440"/>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4/7/19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135565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TextBox 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4/7/19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27264081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14.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50.png"/><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 Id="rId3" Type="http://schemas.openxmlformats.org/officeDocument/2006/relationships/image" Target="../media/image1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9.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53.tiff"/><Relationship Id="rId5" Type="http://schemas.openxmlformats.org/officeDocument/2006/relationships/image" Target="../media/image54.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roject.inria.fr/paiss/files/2018/07/zisserman-self-supervised.pdf" TargetMode="Externa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55.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33.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8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gi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1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9.gif"/><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Lecture </a:t>
            </a:r>
            <a:r>
              <a:rPr lang="en-US" sz="3200" dirty="0" smtClean="0"/>
              <a:t>18: </a:t>
            </a:r>
            <a:r>
              <a:rPr lang="en-US" sz="3200" dirty="0" smtClean="0"/>
              <a:t>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251" name="Rounded Rectangle"/>
          <p:cNvSpPr/>
          <p:nvPr/>
        </p:nvSpPr>
        <p:spPr>
          <a:xfrm>
            <a:off x="4028661" y="2769704"/>
            <a:ext cx="4263433" cy="1391183"/>
          </a:xfrm>
          <a:prstGeom prst="roundRect">
            <a:avLst>
              <a:gd name="adj" fmla="val 15000"/>
            </a:avLst>
          </a:prstGeom>
          <a:ln w="38100">
            <a:solidFill>
              <a:schemeClr val="accent2">
                <a:hueOff val="-602737"/>
                <a:satOff val="7170"/>
                <a:lumOff val="14117"/>
              </a:schemeClr>
            </a:solidFill>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sp>
        <p:nvSpPr>
          <p:cNvPr id="252" name="Representation"/>
          <p:cNvSpPr txBox="1"/>
          <p:nvPr/>
        </p:nvSpPr>
        <p:spPr>
          <a:xfrm>
            <a:off x="4083811" y="3167027"/>
            <a:ext cx="2296463"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Representation</a:t>
            </a:r>
          </a:p>
        </p:txBody>
      </p:sp>
      <mc:AlternateContent xmlns:mc="http://schemas.openxmlformats.org/markup-compatibility/2006">
        <mc:Choice xmlns:a14="http://schemas.microsoft.com/office/drawing/2010/main" Requires="a14">
          <p:sp>
            <p:nvSpPr>
              <p:cNvPr id="253" name="Equation"/>
              <p:cNvSpPr txBox="1"/>
              <p:nvPr/>
            </p:nvSpPr>
            <p:spPr>
              <a:xfrm>
                <a:off x="2330816" y="2844069"/>
                <a:ext cx="666849" cy="1015663"/>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6600" i="1">
                          <a:solidFill>
                            <a:srgbClr val="414040"/>
                          </a:solidFill>
                          <a:latin typeface="Cambria Math" panose="02040503050406030204" pitchFamily="18" charset="0"/>
                        </a:rPr>
                        <m:t>𝑥</m:t>
                      </m:r>
                    </m:oMath>
                  </m:oMathPara>
                </a14:m>
                <a:endParaRPr sz="4711" dirty="0">
                  <a:solidFill>
                    <a:srgbClr val="414141"/>
                  </a:solidFill>
                </a:endParaRPr>
              </a:p>
            </p:txBody>
          </p:sp>
        </mc:Choice>
        <mc:Fallback>
          <p:sp>
            <p:nvSpPr>
              <p:cNvPr id="253" name="Equation"/>
              <p:cNvSpPr txBox="1">
                <a:spLocks noRot="1" noChangeAspect="1" noMove="1" noResize="1" noEditPoints="1" noAdjustHandles="1" noChangeArrowheads="1" noChangeShapeType="1" noTextEdit="1"/>
              </p:cNvSpPr>
              <p:nvPr/>
            </p:nvSpPr>
            <p:spPr>
              <a:xfrm>
                <a:off x="2330816" y="2844069"/>
                <a:ext cx="666849" cy="1015663"/>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254" name="Line"/>
          <p:cNvSpPr/>
          <p:nvPr/>
        </p:nvSpPr>
        <p:spPr>
          <a:xfrm>
            <a:off x="3263571" y="3424461"/>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6" name="Task"/>
          <p:cNvSpPr txBox="1"/>
          <p:nvPr/>
        </p:nvSpPr>
        <p:spPr>
          <a:xfrm>
            <a:off x="7259995" y="3201217"/>
            <a:ext cx="694935"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Task</a:t>
            </a:r>
          </a:p>
        </p:txBody>
      </p:sp>
      <p:sp>
        <p:nvSpPr>
          <p:cNvPr id="257" name="Line"/>
          <p:cNvSpPr/>
          <p:nvPr/>
        </p:nvSpPr>
        <p:spPr>
          <a:xfrm>
            <a:off x="6494905" y="3458513"/>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8" name="Line"/>
          <p:cNvSpPr/>
          <p:nvPr/>
        </p:nvSpPr>
        <p:spPr>
          <a:xfrm>
            <a:off x="8582015" y="3479474"/>
            <a:ext cx="553253"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mc:AlternateContent xmlns:mc="http://schemas.openxmlformats.org/markup-compatibility/2006">
        <mc:Choice xmlns:a14="http://schemas.microsoft.com/office/drawing/2010/main" Requires="a14">
          <p:sp>
            <p:nvSpPr>
              <p:cNvPr id="260" name="Equation"/>
              <p:cNvSpPr txBox="1"/>
              <p:nvPr/>
            </p:nvSpPr>
            <p:spPr>
              <a:xfrm>
                <a:off x="9266834" y="2937202"/>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260" name="Equation"/>
              <p:cNvSpPr txBox="1">
                <a:spLocks noRot="1" noChangeAspect="1" noMove="1" noResize="1" noEditPoints="1" noAdjustHandles="1" noChangeArrowheads="1" noChangeShapeType="1" noTextEdit="1"/>
              </p:cNvSpPr>
              <p:nvPr/>
            </p:nvSpPr>
            <p:spPr>
              <a:xfrm>
                <a:off x="9266834" y="2937202"/>
                <a:ext cx="689548" cy="1031051"/>
              </a:xfrm>
              <a:prstGeom prst="rect">
                <a:avLst/>
              </a:prstGeom>
              <a:blipFill rotWithShape="0">
                <a:blip r:embed="rId3"/>
                <a:stretch>
                  <a:fillRect/>
                </a:stretch>
              </a:blipFill>
              <a:ln w="12700">
                <a:miter lim="400000"/>
              </a:ln>
            </p:spPr>
            <p:txBody>
              <a:bodyPr/>
              <a:lstStyle/>
              <a:p>
                <a:r>
                  <a:rPr lang="en-US">
                    <a:noFill/>
                  </a:rPr>
                  <a:t> </a:t>
                </a:r>
              </a:p>
            </p:txBody>
          </p:sp>
        </mc:Fallback>
      </mc:AlternateContent>
      <p:grpSp>
        <p:nvGrpSpPr>
          <p:cNvPr id="5" name="Group 4"/>
          <p:cNvGrpSpPr/>
          <p:nvPr/>
        </p:nvGrpSpPr>
        <p:grpSpPr>
          <a:xfrm>
            <a:off x="3870306" y="2676940"/>
            <a:ext cx="4580143" cy="1550505"/>
            <a:chOff x="3785391" y="2769704"/>
            <a:chExt cx="4241659" cy="1550505"/>
          </a:xfrm>
        </p:grpSpPr>
        <p:sp>
          <p:nvSpPr>
            <p:cNvPr id="261" name="Rounded Rectangle"/>
            <p:cNvSpPr/>
            <p:nvPr/>
          </p:nvSpPr>
          <p:spPr>
            <a:xfrm>
              <a:off x="3785391" y="2769704"/>
              <a:ext cx="4241659" cy="1550505"/>
            </a:xfrm>
            <a:prstGeom prst="roundRect">
              <a:avLst>
                <a:gd name="adj" fmla="val 9869"/>
              </a:avLst>
            </a:prstGeom>
            <a:blipFill>
              <a:blip r:embed="rId4"/>
            </a:blipFill>
            <a:ln w="12700">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pic>
          <p:nvPicPr>
            <p:cNvPr id="262" name="Image" descr="Image"/>
            <p:cNvPicPr>
              <a:picLocks noChangeAspect="1"/>
            </p:cNvPicPr>
            <p:nvPr/>
          </p:nvPicPr>
          <p:blipFill>
            <a:blip r:embed="rId5">
              <a:extLst/>
            </a:blip>
            <a:srcRect r="54012"/>
            <a:stretch>
              <a:fillRect/>
            </a:stretch>
          </p:blipFill>
          <p:spPr>
            <a:xfrm>
              <a:off x="4469537" y="2844069"/>
              <a:ext cx="2945287" cy="1405344"/>
            </a:xfrm>
            <a:prstGeom prst="rect">
              <a:avLst/>
            </a:prstGeom>
            <a:ln w="12700">
              <a:miter lim="400000"/>
            </a:ln>
          </p:spPr>
        </p:pic>
      </p:grpSp>
    </p:spTree>
    <p:extLst>
      <p:ext uri="{BB962C8B-B14F-4D97-AF65-F5344CB8AC3E}">
        <p14:creationId xmlns:p14="http://schemas.microsoft.com/office/powerpoint/2010/main" val="18696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6" name="Immagine 5">
            <a:extLst>
              <a:ext uri="{FF2B5EF4-FFF2-40B4-BE49-F238E27FC236}">
                <a16:creationId xmlns:a16="http://schemas.microsoft.com/office/drawing/2014/main" xmlns="" id="{2B00386C-07CD-46D8-B7BE-543B8BAA0130}"/>
              </a:ext>
            </a:extLst>
          </p:cNvPr>
          <p:cNvPicPr>
            <a:picLocks noChangeAspect="1"/>
          </p:cNvPicPr>
          <p:nvPr/>
        </p:nvPicPr>
        <p:blipFill>
          <a:blip r:embed="rId2"/>
          <a:stretch>
            <a:fillRect/>
          </a:stretch>
        </p:blipFill>
        <p:spPr>
          <a:xfrm>
            <a:off x="1869975" y="1159017"/>
            <a:ext cx="8452049" cy="4988770"/>
          </a:xfrm>
          <a:prstGeom prst="rect">
            <a:avLst/>
          </a:prstGeom>
        </p:spPr>
      </p:pic>
    </p:spTree>
    <p:extLst>
      <p:ext uri="{BB962C8B-B14F-4D97-AF65-F5344CB8AC3E}">
        <p14:creationId xmlns:p14="http://schemas.microsoft.com/office/powerpoint/2010/main" val="1269407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9" name="Picture 8"/>
          <p:cNvPicPr>
            <a:picLocks noChangeAspect="1"/>
          </p:cNvPicPr>
          <p:nvPr/>
        </p:nvPicPr>
        <p:blipFill>
          <a:blip r:embed="rId2"/>
          <a:stretch>
            <a:fillRect/>
          </a:stretch>
        </p:blipFill>
        <p:spPr>
          <a:xfrm>
            <a:off x="445844" y="983807"/>
            <a:ext cx="11300311" cy="4697155"/>
          </a:xfrm>
          <a:prstGeom prst="rect">
            <a:avLst/>
          </a:prstGeom>
        </p:spPr>
      </p:pic>
    </p:spTree>
    <p:extLst>
      <p:ext uri="{BB962C8B-B14F-4D97-AF65-F5344CB8AC3E}">
        <p14:creationId xmlns:p14="http://schemas.microsoft.com/office/powerpoint/2010/main" val="1829941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749482" y="3170538"/>
            <a:ext cx="951470" cy="593124"/>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82434"/>
            <a:ext cx="1288045" cy="369332"/>
          </a:xfrm>
          <a:prstGeom prst="rect">
            <a:avLst/>
          </a:prstGeom>
          <a:noFill/>
        </p:spPr>
        <p:txBody>
          <a:bodyPr wrap="none" rtlCol="0">
            <a:spAutoFit/>
          </a:bodyPr>
          <a:lstStyle/>
          <a:p>
            <a:r>
              <a:rPr lang="en-US" dirty="0"/>
              <a:t>{</a:t>
            </a:r>
            <a:r>
              <a:rPr lang="en-US" dirty="0" err="1"/>
              <a:t>Cat,Dog</a:t>
            </a:r>
            <a:r>
              <a:rPr lang="en-US" dirty="0"/>
              <a:t>,</a:t>
            </a:r>
            <a:r>
              <a:rPr lang="mr-IN" dirty="0"/>
              <a:t>…</a:t>
            </a:r>
            <a:r>
              <a:rPr lang="en-US" dirty="0"/>
              <a:t>}</a:t>
            </a:r>
          </a:p>
        </p:txBody>
      </p:sp>
      <p:sp>
        <p:nvSpPr>
          <p:cNvPr id="7" name="TextBox 6"/>
          <p:cNvSpPr txBox="1"/>
          <p:nvPr/>
        </p:nvSpPr>
        <p:spPr>
          <a:xfrm>
            <a:off x="534528" y="1233186"/>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(cross entropy loss)</a:t>
            </a:r>
          </a:p>
        </p:txBody>
      </p:sp>
      <p:sp>
        <p:nvSpPr>
          <p:cNvPr id="11" name="Trapezoid 10"/>
          <p:cNvSpPr>
            <a:spLocks noChangeAspect="1"/>
          </p:cNvSpPr>
          <p:nvPr/>
        </p:nvSpPr>
        <p:spPr>
          <a:xfrm rot="5400000">
            <a:off x="7655314"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spTree>
    <p:extLst>
      <p:ext uri="{BB962C8B-B14F-4D97-AF65-F5344CB8AC3E}">
        <p14:creationId xmlns:p14="http://schemas.microsoft.com/office/powerpoint/2010/main" val="364373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smtClean="0"/>
              <a:t>Self-supervised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592236" y="123318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charset="0"/>
                            <a:ea typeface="Karla" charset="0"/>
                            <a:cs typeface="Karla" charset="0"/>
                          </a:rPr>
                        </m:ctrlPr>
                      </m:sSupPr>
                      <m:e>
                        <m:d>
                          <m:dPr>
                            <m:ctrlPr>
                              <a:rPr lang="en-US" sz="2000" b="0" i="1" smtClean="0">
                                <a:solidFill>
                                  <a:schemeClr val="tx1">
                                    <a:lumMod val="75000"/>
                                    <a:lumOff val="25000"/>
                                  </a:schemeClr>
                                </a:solidFill>
                                <a:latin typeface="Cambria Math" charset="0"/>
                                <a:ea typeface="Karla" charset="0"/>
                                <a:cs typeface="Karla" charset="0"/>
                              </a:rPr>
                            </m:ctrlPr>
                          </m:dPr>
                          <m:e>
                            <m:sSub>
                              <m:sSubPr>
                                <m:ctrlPr>
                                  <a:rPr lang="en-US" sz="2000" i="1">
                                    <a:solidFill>
                                      <a:schemeClr val="tx1">
                                        <a:lumMod val="75000"/>
                                        <a:lumOff val="25000"/>
                                      </a:schemeClr>
                                    </a:solidFill>
                                    <a:latin typeface="Cambria Math"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charset="0"/>
                                    <a:ea typeface="Karla" charset="0"/>
                                    <a:cs typeface="Karla" charset="0"/>
                                  </a:rPr>
                                </m:ctrlPr>
                              </m:sSubPr>
                              <m:e>
                                <m:acc>
                                  <m:accPr>
                                    <m:chr m:val="̂"/>
                                    <m:ctrlPr>
                                      <a:rPr lang="en-US" sz="2000" i="1">
                                        <a:solidFill>
                                          <a:schemeClr val="tx1">
                                            <a:lumMod val="75000"/>
                                            <a:lumOff val="25000"/>
                                          </a:schemeClr>
                                        </a:solidFill>
                                        <a:latin typeface="Cambria Math"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92236" y="1233186"/>
                <a:ext cx="10873874" cy="400110"/>
              </a:xfrm>
              <a:prstGeom prst="rect">
                <a:avLst/>
              </a:prstGeom>
              <a:blipFill rotWithShape="0">
                <a:blip r:embed="rId3"/>
                <a:stretch>
                  <a:fillRect l="-561" t="-6061" b="-27273"/>
                </a:stretch>
              </a:blipFill>
            </p:spPr>
            <p:txBody>
              <a:bodyPr/>
              <a:lstStyle/>
              <a:p>
                <a:r>
                  <a:rPr lang="en-US">
                    <a:noFill/>
                  </a:rPr>
                  <a:t> </a:t>
                </a:r>
              </a:p>
            </p:txBody>
          </p:sp>
        </mc:Fallback>
      </mc:AlternateContent>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1895071" cy="369332"/>
          </a:xfrm>
          <a:prstGeom prst="rect">
            <a:avLst/>
          </a:prstGeom>
          <a:noFill/>
        </p:spPr>
        <p:txBody>
          <a:bodyPr wrap="none" rtlCol="0">
            <a:spAutoFit/>
          </a:bodyPr>
          <a:lstStyle/>
          <a:p>
            <a:r>
              <a:rPr lang="en-US" smtClean="0">
                <a:solidFill>
                  <a:schemeClr val="tx1">
                    <a:lumMod val="75000"/>
                    <a:lumOff val="25000"/>
                  </a:schemeClr>
                </a:solidFill>
                <a:latin typeface="Karla" charset="0"/>
                <a:ea typeface="Karla" charset="0"/>
                <a:cs typeface="Karla" charset="0"/>
              </a:rPr>
              <a:t>Second Network</a:t>
            </a:r>
            <a:endParaRPr lang="en-US" dirty="0">
              <a:solidFill>
                <a:schemeClr val="tx1">
                  <a:lumMod val="75000"/>
                  <a:lumOff val="25000"/>
                </a:schemeClr>
              </a:solidFill>
              <a:latin typeface="Karla" charset="0"/>
              <a:ea typeface="Karla" charset="0"/>
              <a:cs typeface="Karla" charset="0"/>
            </a:endParaRP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01436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a:t>Self-supervised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3974034" y="1071324"/>
            <a:ext cx="4838184" cy="923330"/>
          </a:xfrm>
          <a:prstGeom prst="rect">
            <a:avLst/>
          </a:prstGeom>
          <a:noFill/>
        </p:spPr>
        <p:txBody>
          <a:bodyPr wrap="none" rtlCol="0">
            <a:spAutoFit/>
          </a:bodyPr>
          <a:lstStyle/>
          <a:p>
            <a:r>
              <a:rPr lang="en-US" sz="5400" dirty="0">
                <a:solidFill>
                  <a:schemeClr val="accent2"/>
                </a:solidFill>
                <a:latin typeface="Karla" charset="0"/>
                <a:ea typeface="Karla" charset="0"/>
                <a:cs typeface="Karla" charset="0"/>
              </a:rPr>
              <a:t>AUTOENCODER</a:t>
            </a:r>
          </a:p>
        </p:txBody>
      </p:sp>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p:sp>
        <p:nvSpPr>
          <p:cNvPr id="15" name="TextBox 14"/>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3"/>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0210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MP3 can compress music files by a factor of 10 enabling digital storage and transmission large volumes of audio. </a:t>
            </a:r>
          </a:p>
          <a:p>
            <a:pPr>
              <a:spcAft>
                <a:spcPts val="1200"/>
              </a:spcAft>
            </a:pPr>
            <a:r>
              <a:rPr lang="en-US" sz="2400" dirty="0"/>
              <a:t>JPG compresses images by a factor of 10-20 and enables storage and transmission of image data</a:t>
            </a:r>
          </a:p>
          <a:p>
            <a:pPr>
              <a:spcAft>
                <a:spcPts val="1200"/>
              </a:spcAft>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a:t>
            </a:r>
          </a:p>
          <a:p>
            <a:pPr marL="457200" indent="-457200">
              <a:buFont typeface="Arial" charset="0"/>
              <a:buChar char="•"/>
            </a:pPr>
            <a:r>
              <a:rPr lang="en-US" dirty="0"/>
              <a:t>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sz="2000" dirty="0"/>
              <a:t>reduce data dimensionality or find a better suited representation for another task</a:t>
            </a:r>
          </a:p>
          <a:p>
            <a:pPr marL="1200120" lvl="1" indent="-457200">
              <a:buFont typeface="Arial" charset="0"/>
              <a:buChar char="•"/>
            </a:pPr>
            <a:r>
              <a:rPr lang="en-US" sz="2000" dirty="0"/>
              <a:t>blend inputs from one input to another.</a:t>
            </a:r>
          </a:p>
          <a:p>
            <a:pPr marL="1200120" lvl="1" indent="-457200">
              <a:buFont typeface="Arial" charset="0"/>
              <a:buChar char="•"/>
            </a:pPr>
            <a:r>
              <a:rPr lang="en-US" sz="2000" dirty="0" err="1"/>
              <a:t>denoise</a:t>
            </a:r>
            <a:r>
              <a:rPr lang="en-US" sz="2000" dirty="0"/>
              <a:t>, infill, etc.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dirty="0"/>
              <a:t>For example imagine you are in Boston and you want to write a birthday text to a special friend.</a:t>
            </a:r>
          </a:p>
          <a:p>
            <a:pPr algn="ctr">
              <a:spcAft>
                <a:spcPts val="600"/>
              </a:spcAft>
            </a:pPr>
            <a:r>
              <a:rPr lang="en-US" sz="2400" b="1" dirty="0"/>
              <a:t>HANNAH HAPPY BIRTHDAY I LOVE YOU DAN</a:t>
            </a:r>
            <a:endParaRPr lang="en-US" sz="2400" dirty="0"/>
          </a:p>
          <a:p>
            <a:pPr>
              <a:spcAft>
                <a:spcPts val="600"/>
              </a:spcAft>
            </a:pPr>
            <a:r>
              <a:rPr lang="en-US" sz="2400" dirty="0"/>
              <a:t>In the freezing (-20C) Boston winter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2</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a:t>
            </a:r>
            <a:r>
              <a:rPr lang="en-US" b="1" dirty="0">
                <a:solidFill>
                  <a:schemeClr val="tx1">
                    <a:lumMod val="75000"/>
                    <a:lumOff val="25000"/>
                  </a:schemeClr>
                </a:solidFill>
              </a:rPr>
              <a:t>or David or Donny ... </a:t>
            </a:r>
            <a:r>
              <a:rPr lang="en-US" dirty="0">
                <a:solidFill>
                  <a:schemeClr val="tx1">
                    <a:lumMod val="75000"/>
                    <a:lumOff val="25000"/>
                  </a:schemeClr>
                </a:solidFill>
              </a:rPr>
              <a:t>You can imagine the potential drama</a:t>
            </a:r>
            <a:r>
              <a:rPr lang="en-US" b="1" dirty="0">
                <a:solidFill>
                  <a:schemeClr val="tx1">
                    <a:lumMod val="75000"/>
                    <a:lumOff val="25000"/>
                  </a:schemeClr>
                </a:solidFill>
              </a:rPr>
              <a:t>.  </a:t>
            </a:r>
            <a:r>
              <a:rPr lang="en-US" dirty="0">
                <a:solidFill>
                  <a:schemeClr val="tx1">
                    <a:lumMod val="75000"/>
                    <a:lumOff val="25000"/>
                  </a:schemeClr>
                </a:solidFill>
              </a:rPr>
              <a:t>(Is this an example </a:t>
            </a:r>
            <a:r>
              <a:rPr lang="en-US" dirty="0" err="1">
                <a:solidFill>
                  <a:schemeClr val="tx1">
                    <a:lumMod val="75000"/>
                    <a:lumOff val="25000"/>
                  </a:schemeClr>
                </a:solidFill>
              </a:rPr>
              <a:t>lossy</a:t>
            </a:r>
            <a:r>
              <a:rPr lang="en-US" dirty="0">
                <a:solidFill>
                  <a:schemeClr val="tx1">
                    <a:lumMod val="75000"/>
                    <a:lumOff val="25000"/>
                  </a:schemeClr>
                </a:solidFill>
              </a:rPr>
              <a:t> or lossless compression?)</a:t>
            </a:r>
            <a:endParaRPr lang="en-US" b="1" dirty="0">
              <a:solidFill>
                <a:schemeClr val="tx1">
                  <a:lumMod val="75000"/>
                  <a:lumOff val="25000"/>
                </a:schemeClr>
              </a:solidFill>
            </a:endParaRP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xmlns:a14="http://schemas.microsoft.com/office/drawing/2010/main">
        <mc:Choice Requires="a14">
          <p:sp>
            <p:nvSpPr>
              <p:cNvPr id="15" name="TextBox 14"/>
              <p:cNvSpPr txBox="1"/>
              <p:nvPr/>
            </p:nvSpPr>
            <p:spPr>
              <a:xfrm>
                <a:off x="541185" y="116171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charset="0"/>
                            <a:ea typeface="Karla" charset="0"/>
                            <a:cs typeface="Karla" charset="0"/>
                          </a:rPr>
                        </m:ctrlPr>
                      </m:sSupPr>
                      <m:e>
                        <m:d>
                          <m:dPr>
                            <m:ctrlPr>
                              <a:rPr lang="en-US" sz="2000" b="0" i="1" smtClean="0">
                                <a:solidFill>
                                  <a:schemeClr val="tx1">
                                    <a:lumMod val="75000"/>
                                    <a:lumOff val="25000"/>
                                  </a:schemeClr>
                                </a:solidFill>
                                <a:latin typeface="Cambria Math" charset="0"/>
                                <a:ea typeface="Karla" charset="0"/>
                                <a:cs typeface="Karla" charset="0"/>
                              </a:rPr>
                            </m:ctrlPr>
                          </m:dPr>
                          <m:e>
                            <m:sSub>
                              <m:sSubPr>
                                <m:ctrlPr>
                                  <a:rPr lang="en-US" sz="2000" i="1">
                                    <a:solidFill>
                                      <a:schemeClr val="tx1">
                                        <a:lumMod val="75000"/>
                                        <a:lumOff val="25000"/>
                                      </a:schemeClr>
                                    </a:solidFill>
                                    <a:latin typeface="Cambria Math"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charset="0"/>
                                    <a:ea typeface="Karla" charset="0"/>
                                    <a:cs typeface="Karla" charset="0"/>
                                  </a:rPr>
                                </m:ctrlPr>
                              </m:sSubPr>
                              <m:e>
                                <m:acc>
                                  <m:accPr>
                                    <m:chr m:val="̂"/>
                                    <m:ctrlPr>
                                      <a:rPr lang="en-US" sz="2000" i="1">
                                        <a:solidFill>
                                          <a:schemeClr val="tx1">
                                            <a:lumMod val="75000"/>
                                            <a:lumOff val="25000"/>
                                          </a:schemeClr>
                                        </a:solidFill>
                                        <a:latin typeface="Cambria Math"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1185" y="1161716"/>
                <a:ext cx="10873874" cy="400110"/>
              </a:xfrm>
              <a:prstGeom prst="rect">
                <a:avLst/>
              </a:prstGeom>
              <a:blipFill rotWithShape="0">
                <a:blip r:embed="rId3"/>
                <a:stretch>
                  <a:fillRect l="-617" t="-7692" b="-29231"/>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4344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86" y="2383873"/>
            <a:ext cx="10218693" cy="2121866"/>
          </a:xfrm>
        </p:spPr>
      </p:pic>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a:t>Encode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gr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a:t>Encode and decode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a:latin typeface="Karla" charset="0"/>
                <a:ea typeface="Karla" charset="0"/>
                <a:cs typeface="Karla" charset="0"/>
              </a:rPr>
              <a:t>10000 numbers</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a:t>
            </a:r>
            <a:r>
              <a:rPr lang="en-US" b="1" dirty="0" smtClean="0"/>
              <a:t>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a:p>
        </p:txBody>
      </p:sp>
    </p:spTree>
    <p:extLst>
      <p:ext uri="{BB962C8B-B14F-4D97-AF65-F5344CB8AC3E}">
        <p14:creationId xmlns:p14="http://schemas.microsoft.com/office/powerpoint/2010/main" val="813068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endParaRPr lang="en-US" dirty="0"/>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a:t>We must train with a variety of images.</a:t>
            </a:r>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2572" y="1103928"/>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452919"/>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914670" cy="918964"/>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8877" y="5563563"/>
            <a:ext cx="1728304" cy="737993"/>
          </a:xfrm>
          <a:prstGeom prst="rect">
            <a:avLst/>
          </a:prstGeom>
        </p:spPr>
      </p:pic>
      <p:sp>
        <p:nvSpPr>
          <p:cNvPr id="3" name="TextBox 2"/>
          <p:cNvSpPr txBox="1"/>
          <p:nvPr/>
        </p:nvSpPr>
        <p:spPr>
          <a:xfrm>
            <a:off x="9398864" y="5194231"/>
            <a:ext cx="2691058" cy="369332"/>
          </a:xfrm>
          <a:prstGeom prst="rect">
            <a:avLst/>
          </a:prstGeom>
          <a:noFill/>
        </p:spPr>
        <p:txBody>
          <a:bodyPr wrap="none" rtlCol="0">
            <a:spAutoFit/>
          </a:bodyPr>
          <a:lstStyle/>
          <a:p>
            <a:r>
              <a:rPr lang="en-US" dirty="0" smtClean="0"/>
              <a:t>Shallow 20 </a:t>
            </a:r>
            <a:r>
              <a:rPr lang="en-US" smtClean="0"/>
              <a:t>latent variables</a:t>
            </a:r>
            <a:endParaRPr lang="en-US" dirty="0"/>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a:p>
        </p:txBody>
      </p:sp>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a:p>
        </p:txBody>
      </p:sp>
      <p:sp>
        <p:nvSpPr>
          <p:cNvPr id="6" name="TextBox 5"/>
          <p:cNvSpPr txBox="1"/>
          <p:nvPr/>
        </p:nvSpPr>
        <p:spPr>
          <a:xfrm>
            <a:off x="4572000" y="5358384"/>
            <a:ext cx="3239733" cy="369332"/>
          </a:xfrm>
          <a:prstGeom prst="rect">
            <a:avLst/>
          </a:prstGeom>
          <a:noFill/>
        </p:spPr>
        <p:txBody>
          <a:bodyPr wrap="none" rtlCol="0">
            <a:spAutoFit/>
          </a:bodyPr>
          <a:lstStyle/>
          <a:p>
            <a:r>
              <a:rPr lang="en-US"/>
              <a:t>Change +/- 1 the latent variables</a:t>
            </a:r>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p:sp>
        <p:nvSpPr>
          <p:cNvPr id="7" name="TextBox 6"/>
          <p:cNvSpPr txBox="1"/>
          <p:nvPr/>
        </p:nvSpPr>
        <p:spPr>
          <a:xfrm>
            <a:off x="4572000" y="5358384"/>
            <a:ext cx="3356753" cy="369332"/>
          </a:xfrm>
          <a:prstGeom prst="rect">
            <a:avLst/>
          </a:prstGeom>
          <a:noFill/>
        </p:spPr>
        <p:txBody>
          <a:bodyPr wrap="none" rtlCol="0">
            <a:spAutoFit/>
          </a:bodyPr>
          <a:lstStyle/>
          <a:p>
            <a:r>
              <a:rPr lang="en-US"/>
              <a:t>Change +/- 10 the latent variables</a:t>
            </a:r>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a:t>Change +/- 100 the first latent variables</a:t>
            </a:r>
          </a:p>
        </p:txBody>
      </p:sp>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representation learning</a:t>
            </a:r>
          </a:p>
          <a:p>
            <a:pPr marL="457200" indent="-457200">
              <a:spcAft>
                <a:spcPts val="1200"/>
              </a:spcAft>
              <a:buFont typeface="Arial" charset="0"/>
              <a:buChar char="•"/>
            </a:pPr>
            <a:r>
              <a:rPr lang="en-US" dirty="0"/>
              <a:t>Brief history of </a:t>
            </a:r>
            <a:r>
              <a:rPr lang="en-US" dirty="0" smtClean="0"/>
              <a:t>encoding/decoding</a:t>
            </a:r>
          </a:p>
          <a:p>
            <a:pPr marL="457200" indent="-457200">
              <a:spcAft>
                <a:spcPts val="1200"/>
              </a:spcAft>
              <a:buFont typeface="Arial" charset="0"/>
              <a:buChar char="•"/>
            </a:pPr>
            <a:r>
              <a:rPr lang="en-US" dirty="0">
                <a:solidFill>
                  <a:schemeClr val="tx1">
                    <a:lumMod val="75000"/>
                    <a:lumOff val="25000"/>
                  </a:schemeClr>
                </a:solidFill>
              </a:rPr>
              <a:t>Autoencoder </a:t>
            </a:r>
            <a:r>
              <a:rPr lang="en-US" dirty="0" smtClean="0">
                <a:solidFill>
                  <a:schemeClr val="tx1">
                    <a:lumMod val="75000"/>
                    <a:lumOff val="25000"/>
                  </a:schemeClr>
                </a:solidFill>
              </a:rPr>
              <a:t>Variations:</a:t>
            </a:r>
            <a:endParaRPr lang="en-US" dirty="0">
              <a:solidFill>
                <a:schemeClr val="tx1">
                  <a:lumMod val="75000"/>
                  <a:lumOff val="25000"/>
                </a:schemeClr>
              </a:solidFill>
            </a:endParaRPr>
          </a:p>
          <a:p>
            <a:pPr marL="1200120" lvl="1" indent="-457200">
              <a:spcAft>
                <a:spcPts val="1200"/>
              </a:spcAft>
              <a:buFont typeface="Courier New" charset="0"/>
              <a:buChar char="o"/>
            </a:pPr>
            <a:r>
              <a:rPr lang="en-US" dirty="0">
                <a:solidFill>
                  <a:schemeClr val="tx1">
                    <a:lumMod val="75000"/>
                    <a:lumOff val="25000"/>
                  </a:schemeClr>
                </a:solidFill>
              </a:rPr>
              <a:t>Convolutional Autoencoders</a:t>
            </a:r>
          </a:p>
          <a:p>
            <a:pPr marL="1200120" lvl="1" indent="-457200">
              <a:spcAft>
                <a:spcPts val="1200"/>
              </a:spcAft>
              <a:buFont typeface="Courier New" charset="0"/>
              <a:buChar char="o"/>
            </a:pPr>
            <a:r>
              <a:rPr lang="en-US" dirty="0">
                <a:solidFill>
                  <a:schemeClr val="tx1">
                    <a:lumMod val="75000"/>
                    <a:lumOff val="25000"/>
                  </a:schemeClr>
                </a:solidFill>
              </a:rPr>
              <a:t>Denoising Autoencoders</a:t>
            </a:r>
          </a:p>
          <a:p>
            <a:pPr marL="1200120" lvl="1" indent="-457200">
              <a:spcAft>
                <a:spcPts val="1200"/>
              </a:spcAft>
              <a:buFont typeface="Courier New" charset="0"/>
              <a:buChar char="o"/>
            </a:pPr>
            <a:r>
              <a:rPr lang="en-US" dirty="0">
                <a:solidFill>
                  <a:schemeClr val="tx1">
                    <a:lumMod val="75000"/>
                    <a:lumOff val="25000"/>
                  </a:schemeClr>
                </a:solidFill>
              </a:rPr>
              <a:t>Sparse Autoencoders</a:t>
            </a:r>
          </a:p>
          <a:p>
            <a:pPr marL="457200"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4</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a:t>Just noise</a:t>
            </a:r>
          </a:p>
        </p:txBody>
      </p:sp>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976" y="983807"/>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p:spTree>
    <p:extLst>
      <p:ext uri="{BB962C8B-B14F-4D97-AF65-F5344CB8AC3E}">
        <p14:creationId xmlns:p14="http://schemas.microsoft.com/office/powerpoint/2010/main" val="281322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904011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0597421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48</a:t>
            </a:fld>
            <a:endParaRPr lang="en-US"/>
          </a:p>
        </p:txBody>
      </p:sp>
      <p:pic>
        <p:nvPicPr>
          <p:cNvPr id="3" name="Picture 2"/>
          <p:cNvPicPr>
            <a:picLocks noChangeAspect="1"/>
          </p:cNvPicPr>
          <p:nvPr/>
        </p:nvPicPr>
        <p:blipFill>
          <a:blip r:embed="rId2"/>
          <a:stretch>
            <a:fillRect/>
          </a:stretch>
        </p:blipFill>
        <p:spPr>
          <a:xfrm>
            <a:off x="2921000" y="254000"/>
            <a:ext cx="6350000" cy="6350000"/>
          </a:xfrm>
          <a:prstGeom prst="rect">
            <a:avLst/>
          </a:prstGeom>
        </p:spPr>
      </p:pic>
    </p:spTree>
    <p:extLst>
      <p:ext uri="{BB962C8B-B14F-4D97-AF65-F5344CB8AC3E}">
        <p14:creationId xmlns:p14="http://schemas.microsoft.com/office/powerpoint/2010/main" val="5714138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sp>
        <p:nvSpPr>
          <p:cNvPr id="3" name="TextBox 2"/>
          <p:cNvSpPr txBox="1"/>
          <p:nvPr/>
        </p:nvSpPr>
        <p:spPr>
          <a:xfrm>
            <a:off x="1396314" y="1219625"/>
            <a:ext cx="3320140"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Back to the example of MNIST</a:t>
            </a:r>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t>
                </a:r>
                <a:r>
                  <a:rPr lang="en-US" sz="2400" dirty="0" smtClean="0"/>
                  <a:t>an estimate </a:t>
                </a:r>
                <a:r>
                  <a:rPr lang="en-US" sz="2400" dirty="0"/>
                  <a:t>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11082940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p:txBody>
          <a:bodyPr/>
          <a:lstStyle/>
          <a:p>
            <a:r>
              <a:rPr lang="en-US"/>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 (</a:t>
            </a:r>
            <a:r>
              <a:rPr lang="en-US" err="1"/>
              <a:t>cont</a:t>
            </a:r>
            <a:r>
              <a:rPr lang="en-US"/>
              <a:t>)</a:t>
            </a:r>
          </a:p>
        </p:txBody>
      </p:sp>
      <p:sp>
        <p:nvSpPr>
          <p:cNvPr id="3" name="Content Placeholder 2"/>
          <p:cNvSpPr>
            <a:spLocks noGrp="1"/>
          </p:cNvSpPr>
          <p:nvPr>
            <p:ph idx="1"/>
          </p:nvPr>
        </p:nvSpPr>
        <p:spPr>
          <a:xfrm>
            <a:off x="752204" y="2646727"/>
            <a:ext cx="10327008" cy="2111143"/>
          </a:xfrm>
        </p:spPr>
        <p:txBody>
          <a:bodyPr/>
          <a:lstStyle/>
          <a:p>
            <a:r>
              <a:rPr lang="en-US" dirty="0"/>
              <a:t>Note that we start with a clean image, add noise and train our networks to return a clean decoded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4" name="Picture 13">
            <a:extLst>
              <a:ext uri="{FF2B5EF4-FFF2-40B4-BE49-F238E27FC236}">
                <a16:creationId xmlns="" xmlns:a16="http://schemas.microsoft.com/office/drawing/2014/main" id="{0B82D8A2-3B83-43CF-AF51-CBC50A5D8FA0}"/>
              </a:ext>
            </a:extLst>
          </p:cNvPr>
          <p:cNvPicPr>
            <a:picLocks noChangeAspect="1"/>
          </p:cNvPicPr>
          <p:nvPr/>
        </p:nvPicPr>
        <p:blipFill>
          <a:blip r:embed="rId2"/>
          <a:stretch>
            <a:fillRect/>
          </a:stretch>
        </p:blipFill>
        <p:spPr>
          <a:xfrm rot="10800000" flipH="1">
            <a:off x="5667270" y="3429719"/>
            <a:ext cx="3912572" cy="2120278"/>
          </a:xfrm>
          <a:prstGeom prst="rect">
            <a:avLst/>
          </a:prstGeom>
        </p:spPr>
      </p:pic>
      <p:pic>
        <p:nvPicPr>
          <p:cNvPr id="16" name="Picture 15">
            <a:extLst>
              <a:ext uri="{FF2B5EF4-FFF2-40B4-BE49-F238E27FC236}">
                <a16:creationId xmlns="" xmlns:a16="http://schemas.microsoft.com/office/drawing/2014/main" id="{3AC7966E-0621-44EF-9B78-D909B6977090}"/>
              </a:ext>
            </a:extLst>
          </p:cNvPr>
          <p:cNvPicPr>
            <a:picLocks noChangeAspect="1"/>
          </p:cNvPicPr>
          <p:nvPr/>
        </p:nvPicPr>
        <p:blipFill>
          <a:blip r:embed="rId3"/>
          <a:stretch>
            <a:fillRect/>
          </a:stretch>
        </p:blipFill>
        <p:spPr>
          <a:xfrm>
            <a:off x="1059774" y="2954216"/>
            <a:ext cx="4316095" cy="2841172"/>
          </a:xfrm>
          <a:prstGeom prst="rect">
            <a:avLst/>
          </a:prstGeom>
        </p:spPr>
      </p:pic>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sp>
        <p:nvSpPr>
          <p:cNvPr id="8" name="Slide Number Placeholder 1">
            <a:extLst>
              <a:ext uri="{FF2B5EF4-FFF2-40B4-BE49-F238E27FC236}">
                <a16:creationId xmlns=""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56</a:t>
            </a:fld>
            <a:endParaRPr lang="en-US"/>
          </a:p>
        </p:txBody>
      </p:sp>
      <p:pic>
        <p:nvPicPr>
          <p:cNvPr id="9" name="Picture 8">
            <a:extLst>
              <a:ext uri="{FF2B5EF4-FFF2-40B4-BE49-F238E27FC236}">
                <a16:creationId xmlns=""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Undercomplete</a:t>
            </a:r>
            <a:r>
              <a:rPr lang="en-US" dirty="0" smtClean="0"/>
              <a:t> </a:t>
            </a:r>
            <a:r>
              <a:rPr lang="en-US" dirty="0" err="1" smtClean="0"/>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78011" y="1340709"/>
                <a:ext cx="8431590" cy="4525963"/>
              </a:xfrm>
            </p:spPr>
            <p:txBody>
              <a:bodyPr/>
              <a:lstStyle/>
              <a:p>
                <a:r>
                  <a:rPr lang="en-US" i="1" dirty="0" smtClean="0"/>
                  <a:t>z </a:t>
                </a:r>
                <a:r>
                  <a:rPr lang="en-US" dirty="0" smtClean="0"/>
                  <a:t>has </a:t>
                </a:r>
                <a:r>
                  <a:rPr lang="en-US" dirty="0" smtClean="0">
                    <a:solidFill>
                      <a:srgbClr val="0000FF"/>
                    </a:solidFill>
                  </a:rPr>
                  <a:t>lower dimension</a:t>
                </a:r>
                <a:r>
                  <a:rPr lang="en-US" dirty="0" smtClean="0"/>
                  <a:t> than </a:t>
                </a:r>
                <a:r>
                  <a:rPr lang="en-US" i="1" dirty="0" smtClean="0"/>
                  <a:t>x</a:t>
                </a:r>
              </a:p>
              <a:p>
                <a:r>
                  <a:rPr lang="en-US" dirty="0" smtClean="0"/>
                  <a:t>Must discard some information in </a:t>
                </a:r>
                <a:r>
                  <a:rPr lang="en-US" i="1" dirty="0"/>
                  <a:t>z</a:t>
                </a:r>
                <a:endParaRPr lang="en-US" i="1" dirty="0" smtClean="0"/>
              </a:p>
              <a:p>
                <a:r>
                  <a:rPr lang="en-US" dirty="0" smtClean="0"/>
                  <a:t>Learning involves minimizing </a:t>
                </a:r>
                <a:r>
                  <a:rPr lang="en-US" dirty="0" smtClean="0">
                    <a:solidFill>
                      <a:srgbClr val="0000FF"/>
                    </a:solidFill>
                  </a:rPr>
                  <a:t>loss</a:t>
                </a:r>
                <a:r>
                  <a:rPr lang="en-US" dirty="0" smtClean="0"/>
                  <a:t>:</a:t>
                </a:r>
              </a:p>
              <a:p>
                <a:endParaRPr lang="en-US" dirty="0"/>
              </a:p>
              <a:p>
                <a:endParaRPr lang="en-US" dirty="0" smtClean="0"/>
              </a:p>
              <a:p>
                <a:r>
                  <a:rPr lang="en-US" i="1" dirty="0" smtClean="0"/>
                  <a:t>L</a:t>
                </a:r>
                <a:r>
                  <a:rPr lang="en-US" dirty="0" smtClean="0"/>
                  <a:t> is the MSE:</a:t>
                </a:r>
              </a:p>
              <a:p>
                <a:pPr algn="ctr"/>
                <a14:m>
                  <m:oMathPara xmlns:m="http://schemas.openxmlformats.org/officeDocument/2006/math">
                    <m:oMathParaPr>
                      <m:jc m:val="centerGroup"/>
                    </m:oMathParaPr>
                    <m:oMath xmlns:m="http://schemas.openxmlformats.org/officeDocument/2006/math">
                      <m:r>
                        <a:rPr lang="en-US" b="0" i="1" smtClean="0">
                          <a:latin typeface="Cambria Math" charset="0"/>
                        </a:rPr>
                        <m:t>𝐿</m:t>
                      </m:r>
                      <m:d>
                        <m:dPr>
                          <m:ctrlPr>
                            <a:rPr lang="en-US" b="0" i="1" smtClean="0">
                              <a:latin typeface="Cambria Math"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charset="0"/>
                                </a:rPr>
                              </m:ctrlPr>
                            </m:dPr>
                            <m:e>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e>
                          </m:d>
                        </m:e>
                      </m:d>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𝑖</m:t>
                                      </m:r>
                                    </m:sub>
                                  </m:sSub>
                                </m:e>
                              </m:d>
                            </m:e>
                            <m:sup>
                              <m:r>
                                <a:rPr lang="en-US" b="0" i="1" smtClean="0">
                                  <a:latin typeface="Cambria Math" charset="0"/>
                                </a:rPr>
                                <m:t>2</m:t>
                              </m:r>
                            </m:sup>
                          </m:sSup>
                        </m:e>
                      </m:nary>
                    </m:oMath>
                  </m:oMathPara>
                </a14:m>
                <a:endParaRPr lang="en-US" b="0" dirty="0" smtClean="0"/>
              </a:p>
              <a:p>
                <a:endParaRPr lang="en-US" dirty="0" smtClean="0"/>
              </a:p>
              <a:p>
                <a:r>
                  <a:rPr lang="en-US" dirty="0" smtClean="0"/>
                  <a:t>Equivalent </a:t>
                </a:r>
                <a:r>
                  <a:rPr lang="en-US" dirty="0"/>
                  <a:t>to PCA when </a:t>
                </a:r>
                <a:r>
                  <a:rPr lang="en-US" i="1" dirty="0"/>
                  <a:t>f</a:t>
                </a:r>
                <a:r>
                  <a:rPr lang="en-US" dirty="0"/>
                  <a:t> is </a:t>
                </a:r>
                <a:r>
                  <a:rPr lang="en-US" dirty="0" smtClean="0"/>
                  <a:t>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78011" y="1340709"/>
                <a:ext cx="8431590" cy="4525963"/>
              </a:xfrm>
              <a:blipFill rotWithShape="0">
                <a:blip r:embed="rId2"/>
                <a:stretch>
                  <a:fillRect l="-1085" t="-1078" b="-80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3AC7966E-0621-44EF-9B78-D909B6977090}"/>
              </a:ext>
            </a:extLst>
          </p:cNvPr>
          <p:cNvPicPr>
            <a:picLocks noChangeAspect="1"/>
          </p:cNvPicPr>
          <p:nvPr/>
        </p:nvPicPr>
        <p:blipFill>
          <a:blip r:embed="rId3"/>
          <a:stretch>
            <a:fillRect/>
          </a:stretch>
        </p:blipFill>
        <p:spPr>
          <a:xfrm>
            <a:off x="7612191" y="934378"/>
            <a:ext cx="3772432" cy="2483293"/>
          </a:xfrm>
          <a:prstGeom prst="rect">
            <a:avLst/>
          </a:prstGeom>
        </p:spPr>
      </p:pic>
      <p:pic>
        <p:nvPicPr>
          <p:cNvPr id="83973" name="Picture 5" descr="creen-Shot-2018-03-07-at-8.52.21-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191" y="3653449"/>
            <a:ext cx="3772432" cy="264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76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1227438" y="1365423"/>
            <a:ext cx="6273114" cy="4525963"/>
          </a:xfrm>
        </p:spPr>
        <p:txBody>
          <a:bodyPr/>
          <a:lstStyle/>
          <a:p>
            <a:r>
              <a:rPr lang="en-US" i="1" dirty="0" smtClean="0"/>
              <a:t>z </a:t>
            </a:r>
            <a:r>
              <a:rPr lang="en-US" dirty="0"/>
              <a:t>has </a:t>
            </a:r>
            <a:r>
              <a:rPr lang="en-US" dirty="0" smtClean="0">
                <a:solidFill>
                  <a:srgbClr val="0000FF"/>
                </a:solidFill>
              </a:rPr>
              <a:t>greater dimension</a:t>
            </a:r>
            <a:r>
              <a:rPr lang="en-US" dirty="0" smtClean="0"/>
              <a:t> </a:t>
            </a:r>
            <a:r>
              <a:rPr lang="en-US" dirty="0"/>
              <a:t>than </a:t>
            </a:r>
            <a:r>
              <a:rPr lang="en-US" i="1" dirty="0"/>
              <a:t>x</a:t>
            </a:r>
          </a:p>
          <a:p>
            <a:r>
              <a:rPr lang="en-US" dirty="0" smtClean="0"/>
              <a:t>Autoencoder may simply copy input to output without learning anything useful</a:t>
            </a:r>
          </a:p>
          <a:p>
            <a:endParaRPr lang="en-US" dirty="0"/>
          </a:p>
          <a:p>
            <a:pPr fontAlgn="base"/>
            <a:r>
              <a:rPr lang="en-US" dirty="0"/>
              <a:t>The ideal autoencoder model balances the following:</a:t>
            </a:r>
          </a:p>
          <a:p>
            <a:pPr marL="457200" indent="-457200" fontAlgn="base">
              <a:buFont typeface="+mj-lt"/>
              <a:buAutoNum type="arabicPeriod"/>
            </a:pPr>
            <a:r>
              <a:rPr lang="en-US" dirty="0"/>
              <a:t>Sensitive to the inputs enough to accurately build a reconstruction.</a:t>
            </a:r>
          </a:p>
          <a:p>
            <a:pPr marL="457200" indent="-457200" fontAlgn="base">
              <a:buFont typeface="+mj-lt"/>
              <a:buAutoNum type="arabicPeriod"/>
            </a:pPr>
            <a:r>
              <a:rPr lang="en-US" dirty="0"/>
              <a:t>Insensitive enough to the inputs that the model doesn't simply memorize or </a:t>
            </a:r>
            <a:r>
              <a:rPr lang="en-US" dirty="0" err="1"/>
              <a:t>overfit</a:t>
            </a:r>
            <a:r>
              <a:rPr lang="en-US" dirty="0"/>
              <a:t> the training data.</a:t>
            </a:r>
          </a:p>
          <a:p>
            <a:endParaRPr lang="en-US" dirty="0" smtClean="0"/>
          </a:p>
          <a:p>
            <a:pPr fontAlgn="base"/>
            <a:r>
              <a:rPr lang="en-US" dirty="0" smtClean="0"/>
              <a:t>.</a:t>
            </a:r>
            <a:endParaRPr lang="en-US" dirty="0"/>
          </a:p>
          <a:p>
            <a:endParaRPr lang="en-US" dirty="0" smtClean="0"/>
          </a:p>
          <a:p>
            <a:endParaRPr lang="en-US"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Regularized </a:t>
            </a:r>
            <a:r>
              <a:rPr lang="en-US" dirty="0" err="1" smtClean="0"/>
              <a:t>Autoencoders</a:t>
            </a:r>
            <a:endParaRPr lang="en-US" dirty="0"/>
          </a:p>
        </p:txBody>
      </p:sp>
      <p:sp>
        <p:nvSpPr>
          <p:cNvPr id="3" name="Content Placeholder 2"/>
          <p:cNvSpPr>
            <a:spLocks noGrp="1"/>
          </p:cNvSpPr>
          <p:nvPr>
            <p:ph idx="1"/>
          </p:nvPr>
        </p:nvSpPr>
        <p:spPr/>
        <p:txBody>
          <a:bodyPr/>
          <a:lstStyle/>
          <a:p>
            <a:endParaRPr lang="en-US" sz="2800" dirty="0" smtClean="0"/>
          </a:p>
          <a:p>
            <a:pPr marL="342900" indent="-342900">
              <a:buFont typeface="Arial" charset="0"/>
              <a:buChar char="•"/>
            </a:pPr>
            <a:r>
              <a:rPr lang="en-US" sz="2800" dirty="0" smtClean="0"/>
              <a:t>Sparse autoencoders</a:t>
            </a:r>
          </a:p>
          <a:p>
            <a:pPr marL="342900" indent="-342900">
              <a:buFont typeface="Arial" charset="0"/>
              <a:buChar char="•"/>
            </a:pPr>
            <a:r>
              <a:rPr lang="en-US" sz="2800" dirty="0" err="1" smtClean="0"/>
              <a:t>Denoising</a:t>
            </a:r>
            <a:r>
              <a:rPr lang="en-US" sz="2800" dirty="0" smtClean="0"/>
              <a:t> </a:t>
            </a:r>
            <a:r>
              <a:rPr lang="en-US" sz="2800" dirty="0" err="1" smtClean="0"/>
              <a:t>autoencoders</a:t>
            </a:r>
            <a:endParaRPr lang="en-US" sz="2800" dirty="0" smtClean="0"/>
          </a:p>
          <a:p>
            <a:pPr marL="342900" indent="-342900">
              <a:buFont typeface="Arial" charset="0"/>
              <a:buChar char="•"/>
            </a:pPr>
            <a:r>
              <a:rPr lang="en-US" sz="2800" dirty="0" smtClean="0"/>
              <a:t>Autoencoders with dropout on </a:t>
            </a:r>
            <a:r>
              <a:rPr lang="en-US" sz="2800" i="1" dirty="0"/>
              <a:t>z</a:t>
            </a:r>
            <a:endParaRPr lang="en-US" sz="2800" i="1" dirty="0" smtClean="0"/>
          </a:p>
          <a:p>
            <a:pPr marL="342900" indent="-342900">
              <a:buFont typeface="Arial" charset="0"/>
              <a:buChar char="•"/>
            </a:pPr>
            <a:r>
              <a:rPr lang="en-US" sz="2800" dirty="0" smtClean="0"/>
              <a:t>Contractive </a:t>
            </a:r>
            <a:r>
              <a:rPr lang="en-US" sz="2800" dirty="0" err="1" smtClean="0"/>
              <a:t>autoencoders</a:t>
            </a:r>
            <a:endParaRPr lang="en-US" sz="2800" dirty="0"/>
          </a:p>
        </p:txBody>
      </p:sp>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 name="Group"/>
          <p:cNvGrpSpPr/>
          <p:nvPr/>
        </p:nvGrpSpPr>
        <p:grpSpPr>
          <a:xfrm>
            <a:off x="6588174" y="3917800"/>
            <a:ext cx="2257455" cy="2485888"/>
            <a:chOff x="0" y="0"/>
            <a:chExt cx="2257453" cy="2485886"/>
          </a:xfrm>
        </p:grpSpPr>
        <p:sp>
          <p:nvSpPr>
            <p:cNvPr id="13" name="Circle"/>
            <p:cNvSpPr/>
            <p:nvPr/>
          </p:nvSpPr>
          <p:spPr>
            <a:xfrm>
              <a:off x="1029616" y="928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1156616" y="547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806360" y="13177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1093116" y="7377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984160" y="10891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84160" y="12796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75616" y="1563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745983" y="1444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657083" y="1698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470816" y="175803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Line"/>
            <p:cNvSpPr/>
            <p:nvPr/>
          </p:nvSpPr>
          <p:spPr>
            <a:xfrm flipV="1">
              <a:off x="508320" y="0"/>
              <a:ext cx="1200019" cy="1917206"/>
            </a:xfrm>
            <a:prstGeom prst="line">
              <a:avLst/>
            </a:prstGeom>
            <a:noFill/>
            <a:ln w="12700" cap="flat">
              <a:solidFill>
                <a:schemeClr val="accent1">
                  <a:hueOff val="369194"/>
                  <a:satOff val="6343"/>
                  <a:lumOff val="-13963"/>
                </a:schemeClr>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mc:Choice xmlns:a14="http://schemas.microsoft.com/office/drawing/2010/main" Requires="a14">
            <p:sp>
              <p:nvSpPr>
                <p:cNvPr id="24" name="Equation"/>
                <p:cNvSpPr txBox="1"/>
                <p:nvPr/>
              </p:nvSpPr>
              <p:spPr>
                <a:xfrm>
                  <a:off x="0" y="151504"/>
                  <a:ext cx="189015" cy="27157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24" name="Equation"/>
                <p:cNvSpPr txBox="1">
                  <a:spLocks noRot="1" noChangeAspect="1" noMove="1" noResize="1" noEditPoints="1" noAdjustHandles="1" noChangeArrowheads="1" noChangeShapeType="1" noTextEdit="1"/>
                </p:cNvSpPr>
                <p:nvPr/>
              </p:nvSpPr>
              <p:spPr>
                <a:xfrm>
                  <a:off x="0" y="151504"/>
                  <a:ext cx="189015" cy="271577"/>
                </a:xfrm>
                <a:prstGeom prst="rect">
                  <a:avLst/>
                </a:prstGeom>
                <a:blipFill rotWithShape="0">
                  <a:blip r:embed="rId2"/>
                  <a:stretch>
                    <a:fillRect l="-3226"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Equation"/>
                <p:cNvSpPr txBox="1"/>
                <p:nvPr/>
              </p:nvSpPr>
              <p:spPr>
                <a:xfrm>
                  <a:off x="1922426" y="1978055"/>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charset="0"/>
                          </a:rPr>
                          <m:t>𝑥</m:t>
                        </m:r>
                      </m:oMath>
                    </m:oMathPara>
                  </a14:m>
                  <a:endParaRPr sz="3300" dirty="0">
                    <a:solidFill>
                      <a:srgbClr val="414141"/>
                    </a:solidFill>
                  </a:endParaRPr>
                </a:p>
              </p:txBody>
            </p:sp>
          </mc:Choice>
          <mc:Fallback>
            <p:sp>
              <p:nvSpPr>
                <p:cNvPr id="25" name="Equation"/>
                <p:cNvSpPr txBox="1">
                  <a:spLocks noRot="1" noChangeAspect="1" noMove="1" noResize="1" noEditPoints="1" noAdjustHandles="1" noChangeArrowheads="1" noChangeShapeType="1" noTextEdit="1"/>
                </p:cNvSpPr>
                <p:nvPr/>
              </p:nvSpPr>
              <p:spPr>
                <a:xfrm>
                  <a:off x="1922426" y="1978055"/>
                  <a:ext cx="335027" cy="507831"/>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p:grpSp>
          <p:nvGrpSpPr>
            <p:cNvPr id="26" name="Group"/>
            <p:cNvGrpSpPr/>
            <p:nvPr/>
          </p:nvGrpSpPr>
          <p:grpSpPr>
            <a:xfrm>
              <a:off x="288452" y="27703"/>
              <a:ext cx="1716088" cy="1879998"/>
              <a:chOff x="0" y="0"/>
              <a:chExt cx="1716087" cy="1879996"/>
            </a:xfrm>
          </p:grpSpPr>
          <p:pic>
            <p:nvPicPr>
              <p:cNvPr id="27"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8"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29" name="Group"/>
          <p:cNvGrpSpPr/>
          <p:nvPr/>
        </p:nvGrpSpPr>
        <p:grpSpPr>
          <a:xfrm>
            <a:off x="2584915" y="3949138"/>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5"/>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6"/>
                  <a:stretch>
                    <a:fillRect r="-909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49" name="Group 48"/>
          <p:cNvGrpSpPr/>
          <p:nvPr/>
        </p:nvGrpSpPr>
        <p:grpSpPr>
          <a:xfrm>
            <a:off x="2842807" y="3722442"/>
            <a:ext cx="2470280" cy="2106693"/>
            <a:chOff x="2842807" y="3722442"/>
            <a:chExt cx="2470280" cy="2106693"/>
          </a:xfrm>
        </p:grpSpPr>
        <p:pic>
          <p:nvPicPr>
            <p:cNvPr id="11" name="parabola.gif" descr="parabola.gif"/>
            <p:cNvPicPr>
              <a:picLocks noChangeAspect="1"/>
            </p:cNvPicPr>
            <p:nvPr/>
          </p:nvPicPr>
          <p:blipFill>
            <a:blip r:embed="rId4">
              <a:extLst/>
            </a:blip>
            <a:srcRect l="51293" t="21278" r="13673" b="17297"/>
            <a:stretch>
              <a:fillRect/>
            </a:stretch>
          </p:blipFill>
          <p:spPr>
            <a:xfrm>
              <a:off x="2842807" y="3949137"/>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mc:AlternateContent xmlns:mc="http://schemas.openxmlformats.org/markup-compatibility/2006">
          <mc:Choice xmlns:a14="http://schemas.microsoft.com/office/drawing/2010/main"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rotWithShape="0">
                  <a:blip r:embed="rId7"/>
                  <a:stretch>
                    <a:fillRect r="-11429" b="-11111"/>
                  </a:stretch>
                </a:blipFill>
                <a:ln w="12700">
                  <a:miter lim="400000"/>
                </a:ln>
              </p:spPr>
              <p:txBody>
                <a:bodyPr/>
                <a:lstStyle/>
                <a:p>
                  <a:r>
                    <a:rPr lang="en-US">
                      <a:noFill/>
                    </a:rPr>
                    <a:t> </a:t>
                  </a:r>
                </a:p>
              </p:txBody>
            </p:sp>
          </mc:Fallback>
        </mc:AlternateContent>
      </p:grpSp>
      <p:grpSp>
        <p:nvGrpSpPr>
          <p:cNvPr id="50" name="Group 49"/>
          <p:cNvGrpSpPr/>
          <p:nvPr/>
        </p:nvGrpSpPr>
        <p:grpSpPr>
          <a:xfrm>
            <a:off x="3325167" y="1848460"/>
            <a:ext cx="5343504" cy="1298130"/>
            <a:chOff x="3074448" y="1860037"/>
            <a:chExt cx="5343504" cy="1298130"/>
          </a:xfrm>
        </p:grpSpPr>
        <mc:AlternateContent xmlns:mc="http://schemas.openxmlformats.org/markup-compatibility/2006">
          <mc:Choice xmlns:a14="http://schemas.microsoft.com/office/drawing/2010/main"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5" y="186003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954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122697" y="2158145"/>
              <a:ext cx="111678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smtClean="0"/>
                <a:t>Linear</a:t>
              </a:r>
              <a:r>
                <a:rPr lang="en-US"/>
                <a:t> </a:t>
              </a:r>
              <a:endParaRPr lang="en-US" smtClean="0"/>
            </a:p>
            <a:p>
              <a:pPr algn="ctr"/>
              <a:r>
                <a:rPr lang="en-US" dirty="0" smtClean="0"/>
                <a:t>Regression</a:t>
              </a:r>
              <a:endParaRPr dirty="0"/>
            </a:p>
          </p:txBody>
        </p:sp>
        <mc:AlternateContent xmlns:mc="http://schemas.openxmlformats.org/markup-compatibility/2006">
          <mc:Choice xmlns:a14="http://schemas.microsoft.com/office/drawing/2010/main" Requires="a14">
            <p:sp>
              <p:nvSpPr>
                <p:cNvPr id="48" name="Equation"/>
                <p:cNvSpPr txBox="1"/>
                <p:nvPr/>
              </p:nvSpPr>
              <p:spPr>
                <a:xfrm>
                  <a:off x="7728404"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48" name="Equation"/>
                <p:cNvSpPr txBox="1">
                  <a:spLocks noRot="1" noChangeAspect="1" noMove="1" noResize="1" noEditPoints="1" noAdjustHandles="1" noChangeArrowheads="1" noChangeShapeType="1" noTextEdit="1"/>
                </p:cNvSpPr>
                <p:nvPr/>
              </p:nvSpPr>
              <p:spPr>
                <a:xfrm>
                  <a:off x="7728404" y="1909279"/>
                  <a:ext cx="689548" cy="1031051"/>
                </a:xfrm>
                <a:prstGeom prst="rect">
                  <a:avLst/>
                </a:prstGeom>
                <a:blipFill rotWithShape="0">
                  <a:blip r:embed="rId9"/>
                  <a:stretch>
                    <a:fillRect/>
                  </a:stretch>
                </a:blipFill>
                <a:ln w="12700">
                  <a:miter lim="400000"/>
                </a:ln>
              </p:spPr>
              <p:txBody>
                <a:bodyPr/>
                <a:lstStyle/>
                <a:p>
                  <a:r>
                    <a:rPr lang="en-US">
                      <a:noFill/>
                    </a:rPr>
                    <a:t> </a:t>
                  </a:r>
                </a:p>
              </p:txBody>
            </p:sp>
          </mc:Fallback>
        </mc:AlternateContent>
      </p:grpSp>
    </p:spTree>
    <p:extLst>
      <p:ext uri="{BB962C8B-B14F-4D97-AF65-F5344CB8AC3E}">
        <p14:creationId xmlns:p14="http://schemas.microsoft.com/office/powerpoint/2010/main" val="8085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smtClean="0"/>
              <a:t>Autoencoders (</a:t>
            </a:r>
            <a:r>
              <a:rPr lang="en-US" dirty="0" err="1" smtClean="0"/>
              <a:t>cont</a:t>
            </a:r>
            <a:r>
              <a:rPr lang="en-US"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60"/>
                <a:ext cx="10584228" cy="4151896"/>
              </a:xfrm>
            </p:spPr>
            <p:txBody>
              <a:bodyPr/>
              <a:lstStyle/>
              <a:p>
                <a:pPr fontAlgn="base"/>
                <a:r>
                  <a:rPr lang="en-US" dirty="0" smtClean="0"/>
                  <a:t>This trade-off requires the </a:t>
                </a:r>
                <a:r>
                  <a:rPr lang="en-US" dirty="0"/>
                  <a:t>model to maintain only the variations in the data required to reconstruct the input without holding on to redundancies within the input. </a:t>
                </a:r>
                <a:endParaRPr lang="en-US" dirty="0" smtClean="0"/>
              </a:p>
              <a:p>
                <a:pPr fontAlgn="base"/>
                <a:r>
                  <a:rPr lang="en-US" b="1" dirty="0" smtClean="0"/>
                  <a:t>Question</a:t>
                </a:r>
                <a:r>
                  <a:rPr lang="en-US" dirty="0" smtClean="0"/>
                  <a:t>: How to achieve this?</a:t>
                </a:r>
                <a:endParaRPr lang="en-US" dirty="0"/>
              </a:p>
              <a:p>
                <a:pPr fontAlgn="base"/>
                <a:r>
                  <a:rPr lang="en-US" dirty="0" smtClean="0"/>
                  <a:t>For </a:t>
                </a:r>
                <a:r>
                  <a:rPr lang="en-US" dirty="0"/>
                  <a:t>most cases, this involves constructing a loss function where one term encourages our model to be sensitive to the inputs (</a:t>
                </a:r>
                <a:r>
                  <a:rPr lang="en-US" dirty="0" err="1"/>
                  <a:t>ie</a:t>
                </a:r>
                <a:r>
                  <a:rPr lang="en-US" dirty="0"/>
                  <a:t>. reconstruction loss </a:t>
                </a:r>
                <a14:m>
                  <m:oMath xmlns:m="http://schemas.openxmlformats.org/officeDocument/2006/math">
                    <m:r>
                      <a:rPr lang="en-US" b="0" i="1" smtClean="0">
                        <a:latin typeface="Cambria Math" charset="0"/>
                      </a:rPr>
                      <m:t>ℒ</m:t>
                    </m:r>
                    <m:d>
                      <m:dPr>
                        <m:ctrlPr>
                          <a:rPr lang="en-US" b="0" i="1" smtClean="0">
                            <a:latin typeface="Cambria Math" charset="0"/>
                          </a:rPr>
                        </m:ctrlPr>
                      </m:dPr>
                      <m:e>
                        <m:r>
                          <a:rPr lang="en-US" b="0" i="1" smtClean="0">
                            <a:latin typeface="Cambria Math" charset="0"/>
                          </a:rPr>
                          <m:t>𝑥</m:t>
                        </m:r>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𝑥</m:t>
                            </m:r>
                          </m:e>
                        </m:acc>
                      </m:e>
                    </m:d>
                  </m:oMath>
                </a14:m>
                <a:r>
                  <a:rPr lang="en-US" dirty="0" smtClean="0"/>
                  <a:t> and </a:t>
                </a:r>
                <a:r>
                  <a:rPr lang="en-US" dirty="0"/>
                  <a:t>a second term discourages memorization/overfitting (</a:t>
                </a:r>
                <a:r>
                  <a:rPr lang="en-US" dirty="0" err="1"/>
                  <a:t>ie</a:t>
                </a:r>
                <a:r>
                  <a:rPr lang="en-US" dirty="0"/>
                  <a:t>. an added </a:t>
                </a:r>
                <a:r>
                  <a:rPr lang="en-US" dirty="0" err="1"/>
                  <a:t>regularizer</a:t>
                </a:r>
                <a:r>
                  <a:rPr lang="en-US" dirty="0"/>
                  <a:t>).</a:t>
                </a:r>
              </a:p>
              <a:p>
                <a:pPr fontAlgn="base"/>
                <a:r>
                  <a:rPr lang="en-US" dirty="0"/>
                  <a:t/>
                </a:r>
                <a:br>
                  <a:rPr lang="en-US"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charset="0"/>
                                </a:rPr>
                              </m:ctrlPr>
                            </m:dPr>
                            <m:e>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a:p>
                <a:endParaRPr lang="en-US" dirty="0" smtClean="0"/>
              </a:p>
              <a:p>
                <a:endParaRPr lang="en-US" dirty="0"/>
              </a:p>
              <a:p>
                <a:endParaRPr lang="en-US" dirty="0" smtClean="0"/>
              </a:p>
              <a:p>
                <a:endParaRPr lang="en-US" dirty="0"/>
              </a:p>
              <a:p>
                <a:endParaRPr lang="en-US" dirty="0" smtClean="0"/>
              </a:p>
              <a:p>
                <a:r>
                  <a:rPr lang="en-US" dirty="0" smtClean="0"/>
                  <a:t>Regularization on output of encoder, </a:t>
                </a:r>
                <a:r>
                  <a:rPr lang="en-US" dirty="0" smtClean="0">
                    <a:solidFill>
                      <a:srgbClr val="0000FF"/>
                    </a:solidFill>
                  </a:rPr>
                  <a:t>not on network parameters</a:t>
                </a:r>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60"/>
                <a:ext cx="10584228" cy="4151896"/>
              </a:xfrm>
              <a:blipFill rotWithShape="0">
                <a:blip r:embed="rId2"/>
                <a:stretch>
                  <a:fillRect l="-922" t="-1175" r="-1152" b="-66814"/>
                </a:stretch>
              </a:blipFill>
            </p:spPr>
            <p:txBody>
              <a:bodyPr/>
              <a:lstStyle/>
              <a:p>
                <a:r>
                  <a:rPr lang="en-US">
                    <a:noFill/>
                  </a:rPr>
                  <a:t> </a:t>
                </a:r>
              </a:p>
            </p:txBody>
          </p:sp>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Autoencoders</a:t>
            </a:r>
            <a:endParaRPr lang="en-US" dirty="0"/>
          </a:p>
        </p:txBody>
      </p:sp>
      <p:pic>
        <p:nvPicPr>
          <p:cNvPr id="91138" name="Picture 2" descr="creen-Shot-2018-03-07-at-1.50.55-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59232"/>
            <a:ext cx="4089931" cy="2898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8432" y="1127198"/>
            <a:ext cx="9976021" cy="2308324"/>
          </a:xfrm>
          <a:prstGeom prst="rect">
            <a:avLst/>
          </a:prstGeom>
        </p:spPr>
        <p:txBody>
          <a:bodyPr wrap="square">
            <a:spAutoFit/>
          </a:bodyPr>
          <a:lstStyle/>
          <a:p>
            <a:pPr fontAlgn="base"/>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fontAlgn="base"/>
            <a:r>
              <a:rPr lang="en-US" sz="2400" dirty="0">
                <a:solidFill>
                  <a:schemeClr val="tx1">
                    <a:lumMod val="75000"/>
                    <a:lumOff val="25000"/>
                  </a:schemeClr>
                </a:solidFill>
                <a:latin typeface="Karla"/>
                <a:cs typeface="Karla"/>
              </a:rPr>
              <a:t>A sparse autoencoder is selectively activate regions of the network depending on the input data. </a:t>
            </a:r>
          </a:p>
          <a:p>
            <a:pPr fontAlgn="base"/>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1941703" y="4491681"/>
                <a:ext cx="2451440"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ℒ</m:t>
                      </m:r>
                      <m:d>
                        <m:dPr>
                          <m:ctrlPr>
                            <a:rPr lang="en-US" sz="2400" b="0" i="1" smtClean="0">
                              <a:solidFill>
                                <a:schemeClr val="tx1">
                                  <a:lumMod val="75000"/>
                                  <a:lumOff val="25000"/>
                                </a:schemeClr>
                              </a:solidFill>
                              <a:latin typeface="Cambria Math" charset="0"/>
                            </a:rPr>
                          </m:ctrlPr>
                        </m:dPr>
                        <m:e>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 </m:t>
                          </m:r>
                          <m:acc>
                            <m:accPr>
                              <m:chr m:val="̂"/>
                              <m:ctrlPr>
                                <a:rPr lang="en-US" sz="2400" b="0" i="1" smtClean="0">
                                  <a:solidFill>
                                    <a:schemeClr val="tx1">
                                      <a:lumMod val="75000"/>
                                      <a:lumOff val="25000"/>
                                    </a:schemeClr>
                                  </a:solidFill>
                                  <a:latin typeface="Cambria Math" charset="0"/>
                                </a:rPr>
                              </m:ctrlPr>
                            </m:accPr>
                            <m:e>
                              <m:r>
                                <a:rPr lang="en-US" sz="2400" b="0" i="1" smtClean="0">
                                  <a:solidFill>
                                    <a:schemeClr val="tx1">
                                      <a:lumMod val="75000"/>
                                      <a:lumOff val="25000"/>
                                    </a:schemeClr>
                                  </a:solidFill>
                                  <a:latin typeface="Cambria Math" charset="0"/>
                                </a:rPr>
                                <m:t>𝑥</m:t>
                              </m:r>
                            </m:e>
                          </m:acc>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𝜆</m:t>
                      </m:r>
                      <m:nary>
                        <m:naryPr>
                          <m:chr m:val="∑"/>
                          <m:supHide m:val="on"/>
                          <m:ctrlPr>
                            <a:rPr lang="en-US" sz="2400" b="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𝑧</m:t>
                              </m:r>
                            </m:e>
                            <m:sub>
                              <m:r>
                                <a:rPr lang="en-US" sz="2400" b="0" i="1" smtClean="0">
                                  <a:solidFill>
                                    <a:schemeClr val="tx1">
                                      <a:lumMod val="75000"/>
                                      <a:lumOff val="25000"/>
                                    </a:schemeClr>
                                  </a:solidFill>
                                  <a:latin typeface="Cambria Math" charset="0"/>
                                </a:rPr>
                                <m:t>𝑖</m:t>
                              </m:r>
                            </m:sub>
                          </m:sSub>
                          <m:r>
                            <a:rPr lang="en-US" sz="2400" b="0" i="1" smtClean="0">
                              <a:solidFill>
                                <a:schemeClr val="tx1">
                                  <a:lumMod val="75000"/>
                                  <a:lumOff val="25000"/>
                                </a:schemeClr>
                              </a:solidFill>
                              <a:latin typeface="Cambria Math" charset="0"/>
                            </a:rPr>
                            <m:t>|</m:t>
                          </m:r>
                        </m:e>
                      </m:nary>
                    </m:oMath>
                  </m:oMathPara>
                </a14:m>
                <a:endParaRPr lang="en-US" sz="24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941703" y="4491681"/>
                <a:ext cx="2451440" cy="896207"/>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75061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Denoising</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smtClean="0"/>
              <a:t>Trained with corrupted data points, but to reconstruct original data points</a:t>
            </a:r>
            <a:endParaRPr lang="en-US" dirty="0"/>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19" y="1717851"/>
            <a:ext cx="8340153" cy="380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037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smtClean="0"/>
              <a:t>Autoencoders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a:solidFill>
                  <a:schemeClr val="tx1">
                    <a:lumMod val="75000"/>
                    <a:lumOff val="25000"/>
                  </a:schemeClr>
                </a:solidFill>
              </a:rPr>
              <a:t>Denoising autoencoders learn a </a:t>
            </a:r>
            <a:r>
              <a:rPr lang="en-US" dirty="0" smtClean="0">
                <a:solidFill>
                  <a:schemeClr val="tx1">
                    <a:lumMod val="75000"/>
                    <a:lumOff val="25000"/>
                  </a:schemeClr>
                </a:solidFill>
              </a:rPr>
              <a:t>manifold. </a:t>
            </a:r>
            <a:r>
              <a:rPr lang="en-US" dirty="0" smtClean="0"/>
              <a:t>Vector </a:t>
            </a:r>
            <a:r>
              <a:rPr lang="en-US" dirty="0"/>
              <a:t>field learned by </a:t>
            </a:r>
            <a:r>
              <a:rPr lang="en-US" dirty="0" err="1"/>
              <a:t>denoising</a:t>
            </a:r>
            <a:r>
              <a:rPr lang="en-US" dirty="0"/>
              <a:t> </a:t>
            </a:r>
            <a:r>
              <a:rPr lang="en-US" dirty="0" smtClean="0"/>
              <a:t>autoencoder. Each </a:t>
            </a:r>
            <a:r>
              <a:rPr lang="en-US" dirty="0"/>
              <a:t>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63</a:t>
            </a:fld>
            <a:endParaRPr lang="en-US"/>
          </a:p>
        </p:txBody>
      </p:sp>
      <p:pic>
        <p:nvPicPr>
          <p:cNvPr id="6" name="Picture 5"/>
          <p:cNvPicPr>
            <a:picLocks noChangeAspect="1"/>
          </p:cNvPicPr>
          <p:nvPr/>
        </p:nvPicPr>
        <p:blipFill>
          <a:blip r:embed="rId2"/>
          <a:stretch>
            <a:fillRect/>
          </a:stretch>
        </p:blipFill>
        <p:spPr>
          <a:xfrm>
            <a:off x="1524000" y="2113482"/>
            <a:ext cx="8522043" cy="4400136"/>
          </a:xfrm>
          <a:prstGeom prst="rect">
            <a:avLst/>
          </a:prstGeom>
        </p:spPr>
      </p:pic>
    </p:spTree>
    <p:extLst>
      <p:ext uri="{BB962C8B-B14F-4D97-AF65-F5344CB8AC3E}">
        <p14:creationId xmlns:p14="http://schemas.microsoft.com/office/powerpoint/2010/main" val="10054137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smtClean="0"/>
              <a:t>Autoencoders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t>
            </a:r>
            <a:r>
              <a:rPr lang="en-US" dirty="0" smtClean="0"/>
              <a:t>autoencoder. Each </a:t>
            </a:r>
            <a:r>
              <a:rPr lang="en-US" dirty="0"/>
              <a:t>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64</a:t>
            </a:fld>
            <a:endParaRPr lang="en-US"/>
          </a:p>
        </p:txBody>
      </p:sp>
      <p:pic>
        <p:nvPicPr>
          <p:cNvPr id="5" name="Picture 4"/>
          <p:cNvPicPr>
            <a:picLocks noChangeAspect="1"/>
          </p:cNvPicPr>
          <p:nvPr/>
        </p:nvPicPr>
        <p:blipFill>
          <a:blip r:embed="rId2"/>
          <a:stretch>
            <a:fillRect/>
          </a:stretch>
        </p:blipFill>
        <p:spPr>
          <a:xfrm>
            <a:off x="2879124" y="2302113"/>
            <a:ext cx="5412260" cy="4195671"/>
          </a:xfrm>
          <a:prstGeom prst="rect">
            <a:avLst/>
          </a:prstGeom>
        </p:spPr>
      </p:pic>
    </p:spTree>
    <p:extLst>
      <p:ext uri="{BB962C8B-B14F-4D97-AF65-F5344CB8AC3E}">
        <p14:creationId xmlns:p14="http://schemas.microsoft.com/office/powerpoint/2010/main" val="15870070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Contractive </a:t>
            </a:r>
            <a:r>
              <a:rPr lang="en-US" dirty="0" err="1" smtClean="0"/>
              <a:t>Autoencoders</a:t>
            </a:r>
            <a:endParaRPr lang="en-US" dirty="0"/>
          </a:p>
        </p:txBody>
      </p:sp>
      <p:sp>
        <p:nvSpPr>
          <p:cNvPr id="3" name="Content Placeholder 2"/>
          <p:cNvSpPr>
            <a:spLocks noGrp="1"/>
          </p:cNvSpPr>
          <p:nvPr>
            <p:ph idx="1"/>
          </p:nvPr>
        </p:nvSpPr>
        <p:spPr/>
        <p:txBody>
          <a:bodyPr/>
          <a:lstStyle/>
          <a:p>
            <a:r>
              <a:rPr lang="en-US" dirty="0"/>
              <a:t>One would expect that </a:t>
            </a:r>
            <a:r>
              <a:rPr lang="en-US" b="1" dirty="0"/>
              <a:t>for very similar inputs, the learned encoding would also be very similar</a:t>
            </a:r>
            <a:r>
              <a:rPr lang="en-US" dirty="0"/>
              <a:t>. </a:t>
            </a:r>
            <a:endParaRPr lang="en-US" dirty="0" smtClean="0"/>
          </a:p>
          <a:p>
            <a:r>
              <a:rPr lang="en-US" dirty="0"/>
              <a:t>We can explicitly train our model in order for this to be the case by requiring that the </a:t>
            </a:r>
            <a:r>
              <a:rPr lang="en-US" i="1" dirty="0"/>
              <a:t>derivative of the hidden layer activations are small</a:t>
            </a:r>
            <a:r>
              <a:rPr lang="en-US" dirty="0"/>
              <a:t> with respect to the input. </a:t>
            </a:r>
            <a:endParaRPr lang="en-US" dirty="0" smtClean="0"/>
          </a:p>
          <a:p>
            <a:r>
              <a:rPr lang="en-US" b="1" dirty="0" smtClean="0"/>
              <a:t>Question: </a:t>
            </a:r>
            <a:r>
              <a:rPr lang="en-US" dirty="0" smtClean="0"/>
              <a:t>How do we find how much the encoded space would change if the input changes?</a:t>
            </a:r>
            <a:endParaRPr lang="en-US" b="1" dirty="0" smtClean="0"/>
          </a:p>
          <a:p>
            <a:pPr algn="ctr"/>
            <a:r>
              <a:rPr lang="en-US" sz="3200" b="1" dirty="0" smtClean="0">
                <a:solidFill>
                  <a:srgbClr val="C00000"/>
                </a:solidFill>
              </a:rPr>
              <a:t>Derivatives</a:t>
            </a:r>
            <a:endParaRPr lang="en-US" b="1" dirty="0">
              <a:solidFill>
                <a:srgbClr val="C00000"/>
              </a:solidFill>
            </a:endParaRPr>
          </a:p>
          <a:p>
            <a:endParaRPr lang="en-US" dirty="0" smtClean="0"/>
          </a:p>
          <a:p>
            <a:endParaRPr lang="en-US" dirty="0"/>
          </a:p>
          <a:p>
            <a:endParaRPr lang="en-US" dirty="0"/>
          </a:p>
        </p:txBody>
      </p:sp>
      <p:graphicFrame>
        <p:nvGraphicFramePr>
          <p:cNvPr id="4" name="Content Placeholder 3"/>
          <p:cNvGraphicFramePr>
            <a:graphicFrameLocks noChangeAspect="1"/>
          </p:cNvGraphicFramePr>
          <p:nvPr>
            <p:extLst/>
          </p:nvPr>
        </p:nvGraphicFramePr>
        <p:xfrm>
          <a:off x="3608525" y="4797702"/>
          <a:ext cx="4776787" cy="1346200"/>
        </p:xfrm>
        <a:graphic>
          <a:graphicData uri="http://schemas.openxmlformats.org/presentationml/2006/ole">
            <mc:AlternateContent xmlns:mc="http://schemas.openxmlformats.org/markup-compatibility/2006">
              <mc:Choice xmlns:v="urn:schemas-microsoft-com:vml" Requires="v">
                <p:oleObj spid="_x0000_s3083" name="Equation" r:id="rId3" imgW="1663700" imgH="469900" progId="Equation.3">
                  <p:embed/>
                </p:oleObj>
              </mc:Choice>
              <mc:Fallback>
                <p:oleObj name="Equation" r:id="rId3" imgW="1663700" imgH="469900" progId="Equation.3">
                  <p:embed/>
                  <p:pic>
                    <p:nvPicPr>
                      <p:cNvPr id="0" name=""/>
                      <p:cNvPicPr/>
                      <p:nvPr/>
                    </p:nvPicPr>
                    <p:blipFill>
                      <a:blip r:embed="rId4"/>
                      <a:stretch>
                        <a:fillRect/>
                      </a:stretch>
                    </p:blipFill>
                    <p:spPr>
                      <a:xfrm>
                        <a:off x="3608525" y="4797702"/>
                        <a:ext cx="4776787" cy="1346200"/>
                      </a:xfrm>
                      <a:prstGeom prst="rect">
                        <a:avLst/>
                      </a:prstGeom>
                    </p:spPr>
                  </p:pic>
                </p:oleObj>
              </mc:Fallback>
            </mc:AlternateContent>
          </a:graphicData>
        </a:graphic>
      </p:graphicFrame>
    </p:spTree>
    <p:extLst>
      <p:ext uri="{BB962C8B-B14F-4D97-AF65-F5344CB8AC3E}">
        <p14:creationId xmlns:p14="http://schemas.microsoft.com/office/powerpoint/2010/main" val="108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957338" y="2533135"/>
            <a:ext cx="4763840" cy="1569660"/>
          </a:xfrm>
          <a:prstGeom prst="rect">
            <a:avLst/>
          </a:prstGeom>
          <a:noFill/>
        </p:spPr>
        <p:txBody>
          <a:bodyPr wrap="square" rtlCol="0">
            <a:spAutoFit/>
          </a:bodyPr>
          <a:lstStyle/>
          <a:p>
            <a:pPr marL="285750" indent="-285750">
              <a:buFont typeface="Arial" charset="0"/>
              <a:buChar char="•"/>
            </a:pPr>
            <a:r>
              <a:rPr lang="en-US" sz="24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2400" dirty="0" err="1">
                <a:solidFill>
                  <a:schemeClr val="tx1">
                    <a:lumMod val="75000"/>
                    <a:lumOff val="25000"/>
                  </a:schemeClr>
                </a:solidFill>
                <a:latin typeface="Karla" charset="0"/>
                <a:ea typeface="Karla" charset="0"/>
                <a:cs typeface="Karla" charset="0"/>
              </a:rPr>
              <a:t>Separability</a:t>
            </a:r>
            <a:r>
              <a:rPr lang="en-US" sz="24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2400" dirty="0">
                <a:solidFill>
                  <a:schemeClr val="tx1">
                    <a:lumMod val="75000"/>
                    <a:lumOff val="25000"/>
                  </a:schemeClr>
                </a:solidFill>
                <a:latin typeface="Karla" charset="0"/>
                <a:ea typeface="Karla" charset="0"/>
                <a:cs typeface="Karla" charset="0"/>
              </a:rPr>
              <a:t>Discrete latent space</a:t>
            </a:r>
          </a:p>
        </p:txBody>
      </p:sp>
    </p:spTree>
    <p:extLst>
      <p:ext uri="{BB962C8B-B14F-4D97-AF65-F5344CB8AC3E}">
        <p14:creationId xmlns:p14="http://schemas.microsoft.com/office/powerpoint/2010/main" val="1608116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grpSp>
        <p:nvGrpSpPr>
          <p:cNvPr id="96" name="Group 95"/>
          <p:cNvGrpSpPr/>
          <p:nvPr/>
        </p:nvGrpSpPr>
        <p:grpSpPr>
          <a:xfrm>
            <a:off x="1986182" y="1824926"/>
            <a:ext cx="6545455" cy="4385674"/>
            <a:chOff x="2423505" y="4647638"/>
            <a:chExt cx="6545455" cy="4385674"/>
          </a:xfrm>
        </p:grpSpPr>
        <mc:AlternateContent xmlns:mc="http://schemas.openxmlformats.org/markup-compatibility/2006">
          <mc:Choice xmlns:a14="http://schemas.microsoft.com/office/drawing/2010/main" Requires="a14">
            <p:sp>
              <p:nvSpPr>
                <p:cNvPr id="5" name="Equation"/>
                <p:cNvSpPr txBox="1"/>
                <p:nvPr/>
              </p:nvSpPr>
              <p:spPr>
                <a:xfrm>
                  <a:off x="2423505" y="4647638"/>
                  <a:ext cx="1663006" cy="58857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700">
                                <a:solidFill>
                                  <a:srgbClr val="414040"/>
                                </a:solidFill>
                                <a:latin typeface="Cambria Math"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1</m:t>
                            </m:r>
                          </m:sub>
                        </m:sSub>
                        <m:r>
                          <a:rPr sz="6700" i="1">
                            <a:solidFill>
                              <a:srgbClr val="414040"/>
                            </a:solidFill>
                            <a:latin typeface="Cambria Math" panose="02040503050406030204" pitchFamily="18" charset="0"/>
                          </a:rPr>
                          <m:t>,</m:t>
                        </m:r>
                        <m:sSub>
                          <m:sSubPr>
                            <m:ctrlPr>
                              <a:rPr sz="6700" i="1">
                                <a:solidFill>
                                  <a:srgbClr val="414040"/>
                                </a:solidFill>
                                <a:latin typeface="Cambria Math"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p:sp>
              <p:nvSpPr>
                <p:cNvPr id="5" name="Equation"/>
                <p:cNvSpPr txBox="1">
                  <a:spLocks noRot="1" noChangeAspect="1" noMove="1" noResize="1" noEditPoints="1" noAdjustHandles="1" noChangeArrowheads="1" noChangeShapeType="1" noTextEdit="1"/>
                </p:cNvSpPr>
                <p:nvPr/>
              </p:nvSpPr>
              <p:spPr>
                <a:xfrm>
                  <a:off x="2423505" y="4647638"/>
                  <a:ext cx="1663006" cy="588577"/>
                </a:xfrm>
                <a:prstGeom prst="rect">
                  <a:avLst/>
                </a:prstGeom>
                <a:blipFill rotWithShape="0">
                  <a:blip r:embed="rId2"/>
                  <a:stretch>
                    <a:fillRect r="-13553" b="-65979"/>
                  </a:stretch>
                </a:blipFill>
                <a:ln w="12700">
                  <a:miter lim="400000"/>
                </a:ln>
              </p:spPr>
              <p:txBody>
                <a:bodyPr/>
                <a:lstStyle/>
                <a:p>
                  <a:r>
                    <a:rPr lang="en-US">
                      <a:noFill/>
                    </a:rPr>
                    <a:t> </a:t>
                  </a:r>
                </a:p>
              </p:txBody>
            </p:sp>
          </mc:Fallback>
        </mc:AlternateContent>
        <p:sp>
          <p:nvSpPr>
            <p:cNvPr id="6" name="Rounded Rectangle"/>
            <p:cNvSpPr/>
            <p:nvPr/>
          </p:nvSpPr>
          <p:spPr>
            <a:xfrm>
              <a:off x="5464464" y="466949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4508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8763876" y="4899411"/>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7683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5653664" y="532200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1" name="Group"/>
            <p:cNvGrpSpPr/>
            <p:nvPr/>
          </p:nvGrpSpPr>
          <p:grpSpPr>
            <a:xfrm>
              <a:off x="3255009" y="6822098"/>
              <a:ext cx="2408409" cy="2211214"/>
              <a:chOff x="-109574" y="0"/>
              <a:chExt cx="2408407" cy="2211213"/>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88" name="Group"/>
              <p:cNvGrpSpPr/>
              <p:nvPr/>
            </p:nvGrpSpPr>
            <p:grpSpPr>
              <a:xfrm>
                <a:off x="262985" y="0"/>
                <a:ext cx="1716089" cy="1880130"/>
                <a:chOff x="0" y="0"/>
                <a:chExt cx="1716087" cy="1880129"/>
              </a:xfrm>
            </p:grpSpPr>
            <p:pic>
              <p:nvPicPr>
                <p:cNvPr id="91"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92" name="parabola.gif" descr="parabola.gif"/>
                <p:cNvPicPr>
                  <a:picLocks noChangeAspect="1"/>
                </p:cNvPicPr>
                <p:nvPr/>
              </p:nvPicPr>
              <p:blipFill>
                <a:blip r:embed="rId3">
                  <a:extLst/>
                </a:blip>
                <a:srcRect l="51293" t="82123" r="13673" b="17293"/>
                <a:stretch>
                  <a:fillRect/>
                </a:stretch>
              </p:blipFill>
              <p:spPr>
                <a:xfrm>
                  <a:off x="25400" y="1862269"/>
                  <a:ext cx="1690688" cy="178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7200"/>
                      </a:lnTo>
                      <a:cubicBezTo>
                        <a:pt x="18581" y="7105"/>
                        <a:pt x="15330" y="6976"/>
                        <a:pt x="11713" y="7200"/>
                      </a:cubicBezTo>
                      <a:cubicBezTo>
                        <a:pt x="8422" y="7405"/>
                        <a:pt x="5966" y="4470"/>
                        <a:pt x="4376" y="0"/>
                      </a:cubicBezTo>
                      <a:lnTo>
                        <a:pt x="0" y="0"/>
                      </a:lnTo>
                      <a:close/>
                    </a:path>
                  </a:pathLst>
                </a:custGeom>
                <a:ln w="12700" cap="flat">
                  <a:noFill/>
                  <a:miter lim="400000"/>
                </a:ln>
                <a:effectLst/>
              </p:spPr>
            </p:pic>
          </p:grpSp>
          <mc:AlternateContent xmlns:mc="http://schemas.openxmlformats.org/markup-compatibility/2006">
            <mc:Choice xmlns:a14="http://schemas.microsoft.com/office/drawing/2010/main" Requires="a14">
              <p:sp>
                <p:nvSpPr>
                  <p:cNvPr id="89" name="Equation"/>
                  <p:cNvSpPr txBox="1"/>
                  <p:nvPr/>
                </p:nvSpPr>
                <p:spPr>
                  <a:xfrm>
                    <a:off x="1998625" y="192131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a:solidFill>
                        <a:srgbClr val="414141"/>
                      </a:solidFill>
                    </a:endParaRPr>
                  </a:p>
                </p:txBody>
              </p:sp>
            </mc:Choice>
            <mc:Fallback>
              <p:sp>
                <p:nvSpPr>
                  <p:cNvPr id="89" name="Equation"/>
                  <p:cNvSpPr txBox="1">
                    <a:spLocks noRot="1" noChangeAspect="1" noMove="1" noResize="1" noEditPoints="1" noAdjustHandles="1" noChangeArrowheads="1" noChangeShapeType="1" noTextEdit="1"/>
                  </p:cNvSpPr>
                  <p:nvPr/>
                </p:nvSpPr>
                <p:spPr>
                  <a:xfrm>
                    <a:off x="1998625" y="1921317"/>
                    <a:ext cx="300209" cy="289897"/>
                  </a:xfrm>
                  <a:prstGeom prst="rect">
                    <a:avLst/>
                  </a:prstGeom>
                  <a:blipFill rotWithShape="0">
                    <a:blip r:embed="rId4"/>
                    <a:stretch>
                      <a:fillRect r="-22449" b="-6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Equation"/>
                  <p:cNvSpPr txBox="1"/>
                  <p:nvPr/>
                </p:nvSpPr>
                <p:spPr>
                  <a:xfrm>
                    <a:off x="-109575" y="54417"/>
                    <a:ext cx="330777"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a:solidFill>
                        <a:srgbClr val="414141"/>
                      </a:solidFill>
                    </a:endParaRPr>
                  </a:p>
                </p:txBody>
              </p:sp>
            </mc:Choice>
            <mc:Fallback>
              <p:sp>
                <p:nvSpPr>
                  <p:cNvPr id="90" name="Equation"/>
                  <p:cNvSpPr txBox="1">
                    <a:spLocks noRot="1" noChangeAspect="1" noMove="1" noResize="1" noEditPoints="1" noAdjustHandles="1" noChangeArrowheads="1" noChangeShapeType="1" noTextEdit="1"/>
                  </p:cNvSpPr>
                  <p:nvPr/>
                </p:nvSpPr>
                <p:spPr>
                  <a:xfrm>
                    <a:off x="-109575" y="54417"/>
                    <a:ext cx="330777" cy="289897"/>
                  </a:xfrm>
                  <a:prstGeom prst="rect">
                    <a:avLst/>
                  </a:prstGeom>
                  <a:blipFill rotWithShape="0">
                    <a:blip r:embed="rId5"/>
                    <a:stretch>
                      <a:fillRect r="-12963" b="-64583"/>
                    </a:stretch>
                  </a:blipFill>
                  <a:ln w="12700" cap="flat">
                    <a:noFill/>
                    <a:miter lim="400000"/>
                  </a:ln>
                  <a:effectLst/>
                </p:spPr>
                <p:txBody>
                  <a:bodyPr/>
                  <a:lstStyle/>
                  <a:p>
                    <a:r>
                      <a:rPr lang="en-US">
                        <a:noFill/>
                      </a:rPr>
                      <a:t> </a:t>
                    </a:r>
                  </a:p>
                </p:txBody>
              </p:sp>
            </mc:Fallback>
          </mc:AlternateContent>
        </p:grpSp>
        <p:sp>
          <p:nvSpPr>
            <p:cNvPr id="93" name="Logistic"/>
            <p:cNvSpPr txBox="1"/>
            <p:nvPr/>
          </p:nvSpPr>
          <p:spPr>
            <a:xfrm>
              <a:off x="5798497" y="4941926"/>
              <a:ext cx="111678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smtClean="0"/>
                <a:t>Logistic</a:t>
              </a:r>
              <a:endParaRPr lang="en-US" dirty="0" smtClean="0"/>
            </a:p>
            <a:p>
              <a:pPr algn="ctr"/>
              <a:r>
                <a:rPr lang="en-US" dirty="0"/>
                <a:t>Regression</a:t>
              </a:r>
              <a:endParaRPr dirty="0"/>
            </a:p>
          </p:txBody>
        </p:sp>
        <p:sp>
          <p:nvSpPr>
            <p:cNvPr id="94" name="Line"/>
            <p:cNvSpPr/>
            <p:nvPr/>
          </p:nvSpPr>
          <p:spPr>
            <a:xfrm>
              <a:off x="6032225" y="7708900"/>
              <a:ext cx="675796" cy="0"/>
            </a:xfrm>
            <a:prstGeom prst="line">
              <a:avLst/>
            </a:prstGeom>
            <a:ln w="38100">
              <a:solidFill>
                <a:srgbClr val="000000"/>
              </a:solidFill>
              <a:miter lim="400000"/>
              <a:tailEnd type="triangle"/>
            </a:ln>
          </p:spPr>
          <p:txBody>
            <a:bodyPr lIns="50800" tIns="50800" rIns="50800" bIns="50800" anchor="ctr"/>
            <a:lstStyle/>
            <a:p>
              <a:pPr>
                <a:defRPr sz="3200"/>
              </a:pPr>
              <a:endParaRPr/>
            </a:p>
          </p:txBody>
        </p:sp>
        <p:sp>
          <p:nvSpPr>
            <p:cNvPr id="95" name="Polynomial"/>
            <p:cNvSpPr txBox="1"/>
            <p:nvPr/>
          </p:nvSpPr>
          <p:spPr>
            <a:xfrm>
              <a:off x="7076828" y="7454899"/>
              <a:ext cx="1892132"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Polynomial </a:t>
              </a:r>
            </a:p>
          </p:txBody>
        </p:sp>
      </p:grpSp>
      <mc:AlternateContent xmlns:mc="http://schemas.openxmlformats.org/markup-compatibility/2006">
        <mc:Choice xmlns:a14="http://schemas.microsoft.com/office/drawing/2010/main" Requires="a14">
          <p:sp>
            <p:nvSpPr>
              <p:cNvPr id="97" name="Equation"/>
              <p:cNvSpPr txBox="1"/>
              <p:nvPr/>
            </p:nvSpPr>
            <p:spPr>
              <a:xfrm>
                <a:off x="8250876" y="2005181"/>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97" name="Equation"/>
              <p:cNvSpPr txBox="1">
                <a:spLocks noRot="1" noChangeAspect="1" noMove="1" noResize="1" noEditPoints="1" noAdjustHandles="1" noChangeArrowheads="1" noChangeShapeType="1" noTextEdit="1"/>
              </p:cNvSpPr>
              <p:nvPr/>
            </p:nvSpPr>
            <p:spPr>
              <a:xfrm>
                <a:off x="8250876" y="2005181"/>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1582290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349292" y="887000"/>
            <a:ext cx="10327008" cy="450222"/>
          </a:xfrm>
        </p:spPr>
        <p:txBody>
          <a:bodyPr/>
          <a:lstStyle/>
          <a:p>
            <a:r>
              <a:rPr lang="en-US" sz="2400" dirty="0"/>
              <a:t>Representation Matters</a:t>
            </a:r>
          </a:p>
        </p:txBody>
      </p:sp>
      <mc:AlternateContent xmlns:mc="http://schemas.openxmlformats.org/markup-compatibility/2006">
        <mc:Choice xmlns:a14="http://schemas.microsoft.com/office/drawing/2010/main" Requires="a14">
          <p:sp>
            <p:nvSpPr>
              <p:cNvPr id="5" name="Equation"/>
              <p:cNvSpPr txBox="1"/>
              <p:nvPr/>
            </p:nvSpPr>
            <p:spPr>
              <a:xfrm>
                <a:off x="1757075" y="2074216"/>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p:sp>
            <p:nvSpPr>
              <p:cNvPr id="5" name="Equation"/>
              <p:cNvSpPr txBox="1">
                <a:spLocks noRot="1" noChangeAspect="1" noMove="1" noResize="1" noEditPoints="1" noAdjustHandles="1" noChangeArrowheads="1" noChangeShapeType="1" noTextEdit="1"/>
              </p:cNvSpPr>
              <p:nvPr/>
            </p:nvSpPr>
            <p:spPr>
              <a:xfrm>
                <a:off x="1757075" y="2074216"/>
                <a:ext cx="676852" cy="1031051"/>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6146511" y="2039953"/>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2647399" y="2613277"/>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7949193" y="2130677"/>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8332021" y="2638678"/>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6544076" y="2692392"/>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pic>
        <p:nvPicPr>
          <p:cNvPr id="11" name="parabola.gif" descr="parabola.gif"/>
          <p:cNvPicPr>
            <a:picLocks noChangeAspect="1"/>
          </p:cNvPicPr>
          <p:nvPr/>
        </p:nvPicPr>
        <p:blipFill>
          <a:blip r:embed="rId3">
            <a:extLst/>
          </a:blip>
          <a:srcRect l="51293" t="21278" r="13673" b="17297"/>
          <a:stretch>
            <a:fillRect/>
          </a:stretch>
        </p:blipFill>
        <p:spPr>
          <a:xfrm>
            <a:off x="2869311" y="4114075"/>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p:grpSp>
        <p:nvGrpSpPr>
          <p:cNvPr id="29" name="Group"/>
          <p:cNvGrpSpPr/>
          <p:nvPr/>
        </p:nvGrpSpPr>
        <p:grpSpPr>
          <a:xfrm>
            <a:off x="2611419" y="4114076"/>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4"/>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5"/>
                  <a:stretch>
                    <a:fillRect r="-1212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3">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sp>
        <p:nvSpPr>
          <p:cNvPr id="45" name="Linear"/>
          <p:cNvSpPr txBox="1"/>
          <p:nvPr/>
        </p:nvSpPr>
        <p:spPr>
          <a:xfrm>
            <a:off x="6607222" y="2210938"/>
            <a:ext cx="1116781"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smtClean="0"/>
              <a:t>Linear</a:t>
            </a:r>
            <a:endParaRPr lang="en-US" dirty="0" smtClean="0"/>
          </a:p>
          <a:p>
            <a:pPr algn="ctr"/>
            <a:r>
              <a:rPr lang="en-US" dirty="0"/>
              <a:t>Regression</a:t>
            </a:r>
          </a:p>
          <a:p>
            <a:pPr algn="ctr"/>
            <a:endParaRPr dirty="0"/>
          </a:p>
        </p:txBody>
      </p:sp>
      <mc:AlternateContent xmlns:mc="http://schemas.openxmlformats.org/markup-compatibility/2006">
        <mc:Choice xmlns:a14="http://schemas.microsoft.com/office/drawing/2010/main" Requires="a14">
          <p:sp>
            <p:nvSpPr>
              <p:cNvPr id="48" name="Equation"/>
              <p:cNvSpPr txBox="1"/>
              <p:nvPr/>
            </p:nvSpPr>
            <p:spPr>
              <a:xfrm>
                <a:off x="9307559" y="2038877"/>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48" name="Equation"/>
              <p:cNvSpPr txBox="1">
                <a:spLocks noRot="1" noChangeAspect="1" noMove="1" noResize="1" noEditPoints="1" noAdjustHandles="1" noChangeArrowheads="1" noChangeShapeType="1" noTextEdit="1"/>
              </p:cNvSpPr>
              <p:nvPr/>
            </p:nvSpPr>
            <p:spPr>
              <a:xfrm>
                <a:off x="9307559" y="2038877"/>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
        <p:nvSpPr>
          <p:cNvPr id="50" name="Representation"/>
          <p:cNvSpPr txBox="1"/>
          <p:nvPr/>
        </p:nvSpPr>
        <p:spPr>
          <a:xfrm>
            <a:off x="3729604" y="1603321"/>
            <a:ext cx="15347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 name="Group 3"/>
          <p:cNvGrpSpPr/>
          <p:nvPr/>
        </p:nvGrpSpPr>
        <p:grpSpPr>
          <a:xfrm>
            <a:off x="3504771" y="2025966"/>
            <a:ext cx="1989436" cy="1298129"/>
            <a:chOff x="3504771" y="2025966"/>
            <a:chExt cx="1989436" cy="1298129"/>
          </a:xfrm>
        </p:grpSpPr>
        <p:sp>
          <p:nvSpPr>
            <p:cNvPr id="49"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5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p:sp>
              <p:nvSpPr>
                <p:cNvPr id="5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7"/>
                  <a:stretch>
                    <a:fillRect r="-20930" b="-30435"/>
                  </a:stretch>
                </a:blipFill>
                <a:ln w="12700">
                  <a:miter lim="400000"/>
                </a:ln>
              </p:spPr>
              <p:txBody>
                <a:bodyPr/>
                <a:lstStyle/>
                <a:p>
                  <a:r>
                    <a:rPr lang="en-US">
                      <a:noFill/>
                    </a:rPr>
                    <a:t> </a:t>
                  </a:r>
                </a:p>
              </p:txBody>
            </p:sp>
          </mc:Fallback>
        </mc:AlternateContent>
      </p:grpSp>
      <p:grpSp>
        <p:nvGrpSpPr>
          <p:cNvPr id="56" name="Group"/>
          <p:cNvGrpSpPr/>
          <p:nvPr/>
        </p:nvGrpSpPr>
        <p:grpSpPr>
          <a:xfrm>
            <a:off x="4586082" y="4744529"/>
            <a:ext cx="1634603" cy="428599"/>
            <a:chOff x="0" y="0"/>
            <a:chExt cx="1634601" cy="428598"/>
          </a:xfrm>
        </p:grpSpPr>
        <mc:AlternateContent xmlns:mc="http://schemas.openxmlformats.org/markup-compatibility/2006">
          <mc:Choice xmlns:a14="http://schemas.microsoft.com/office/drawing/2010/main" Requires="a14">
            <p:sp>
              <p:nvSpPr>
                <p:cNvPr id="57" name="Equation"/>
                <p:cNvSpPr txBox="1"/>
                <p:nvPr/>
              </p:nvSpPr>
              <p:spPr>
                <a:xfrm>
                  <a:off x="902003" y="0"/>
                  <a:ext cx="732599"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m:t>
                        </m:r>
                        <m:sSup>
                          <m:sSupPr>
                            <m:ctrlPr>
                              <a:rPr sz="3300" i="1">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p:sp>
              <p:nvSpPr>
                <p:cNvPr id="57" name="Equation"/>
                <p:cNvSpPr txBox="1">
                  <a:spLocks noRot="1" noChangeAspect="1" noMove="1" noResize="1" noEditPoints="1" noAdjustHandles="1" noChangeArrowheads="1" noChangeShapeType="1" noTextEdit="1"/>
                </p:cNvSpPr>
                <p:nvPr/>
              </p:nvSpPr>
              <p:spPr>
                <a:xfrm>
                  <a:off x="902003" y="0"/>
                  <a:ext cx="732599" cy="361248"/>
                </a:xfrm>
                <a:prstGeom prst="rect">
                  <a:avLst/>
                </a:prstGeom>
                <a:blipFill rotWithShape="0">
                  <a:blip r:embed="rId8"/>
                  <a:stretch>
                    <a:fillRect r="-13333" b="-1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Equation"/>
                <p:cNvSpPr txBox="1"/>
                <p:nvPr/>
              </p:nvSpPr>
              <p:spPr>
                <a:xfrm>
                  <a:off x="0" y="56018"/>
                  <a:ext cx="696964" cy="37258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r>
                          <a:rPr sz="3300" i="1">
                            <a:solidFill>
                              <a:srgbClr val="414040"/>
                            </a:solidFill>
                            <a:latin typeface="Cambria Math" panose="02040503050406030204" pitchFamily="18" charset="0"/>
                          </a:rPr>
                          <m:t>(</m:t>
                        </m:r>
                        <m:r>
                          <a:rPr sz="3300" i="1">
                            <a:solidFill>
                              <a:srgbClr val="414040"/>
                            </a:solidFill>
                            <a:latin typeface="Cambria Math" panose="02040503050406030204" pitchFamily="18" charset="0"/>
                          </a:rPr>
                          <m:t>𝑥</m:t>
                        </m:r>
                        <m:r>
                          <a:rPr sz="3300" i="1">
                            <a:solidFill>
                              <a:srgbClr val="414040"/>
                            </a:solidFill>
                            <a:latin typeface="Cambria Math" panose="02040503050406030204" pitchFamily="18" charset="0"/>
                          </a:rPr>
                          <m:t>)</m:t>
                        </m:r>
                      </m:oMath>
                    </m:oMathPara>
                  </a14:m>
                  <a:endParaRPr sz="3300" dirty="0">
                    <a:solidFill>
                      <a:srgbClr val="414141"/>
                    </a:solidFill>
                  </a:endParaRPr>
                </a:p>
              </p:txBody>
            </p:sp>
          </mc:Choice>
          <mc:Fallback>
            <p:sp>
              <p:nvSpPr>
                <p:cNvPr id="58" name="Equation"/>
                <p:cNvSpPr txBox="1">
                  <a:spLocks noRot="1" noChangeAspect="1" noMove="1" noResize="1" noEditPoints="1" noAdjustHandles="1" noChangeArrowheads="1" noChangeShapeType="1" noTextEdit="1"/>
                </p:cNvSpPr>
                <p:nvPr/>
              </p:nvSpPr>
              <p:spPr>
                <a:xfrm>
                  <a:off x="0" y="56018"/>
                  <a:ext cx="696964" cy="372581"/>
                </a:xfrm>
                <a:prstGeom prst="rect">
                  <a:avLst/>
                </a:prstGeom>
                <a:blipFill rotWithShape="0">
                  <a:blip r:embed="rId9"/>
                  <a:stretch>
                    <a:fillRect r="-20870" b="-30645"/>
                  </a:stretch>
                </a:blipFill>
                <a:ln w="12700" cap="flat">
                  <a:noFill/>
                  <a:miter lim="400000"/>
                </a:ln>
                <a:effectLst/>
              </p:spPr>
              <p:txBody>
                <a:bodyPr/>
                <a:lstStyle/>
                <a:p>
                  <a:r>
                    <a:rPr lang="en-US">
                      <a:noFill/>
                    </a:rPr>
                    <a:t> </a:t>
                  </a:r>
                </a:p>
              </p:txBody>
            </p:sp>
          </mc:Fallback>
        </mc:AlternateContent>
      </p:grpSp>
      <p:sp>
        <p:nvSpPr>
          <p:cNvPr id="59" name="Line"/>
          <p:cNvSpPr/>
          <p:nvPr/>
        </p:nvSpPr>
        <p:spPr>
          <a:xfrm>
            <a:off x="5629448" y="2624159"/>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0" name="Representation"/>
          <p:cNvSpPr txBox="1"/>
          <p:nvPr/>
        </p:nvSpPr>
        <p:spPr>
          <a:xfrm>
            <a:off x="6820140" y="1642925"/>
            <a:ext cx="50135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smtClean="0">
                <a:solidFill>
                  <a:schemeClr val="tx2"/>
                </a:solidFill>
              </a:rPr>
              <a:t>Task</a:t>
            </a:r>
            <a:endParaRPr dirty="0">
              <a:solidFill>
                <a:schemeClr val="tx2"/>
              </a:solidFill>
            </a:endParaRPr>
          </a:p>
        </p:txBody>
      </p:sp>
      <p:pic>
        <p:nvPicPr>
          <p:cNvPr id="112" name="parabola.gif" descr="parabola.gif"/>
          <p:cNvPicPr>
            <a:picLocks noChangeAspect="1"/>
          </p:cNvPicPr>
          <p:nvPr/>
        </p:nvPicPr>
        <p:blipFill>
          <a:blip r:embed="rId3">
            <a:extLst/>
          </a:blip>
          <a:srcRect l="51293" t="82153" r="13673" b="17302"/>
          <a:stretch>
            <a:fillRect/>
          </a:stretch>
        </p:blipFill>
        <p:spPr>
          <a:xfrm>
            <a:off x="7364676" y="8716452"/>
            <a:ext cx="1690690"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nvGrpSpPr>
          <p:cNvPr id="114" name="Group 113"/>
          <p:cNvGrpSpPr/>
          <p:nvPr/>
        </p:nvGrpSpPr>
        <p:grpSpPr>
          <a:xfrm>
            <a:off x="6840261" y="4166829"/>
            <a:ext cx="2346878" cy="2070576"/>
            <a:chOff x="6840261" y="4166829"/>
            <a:chExt cx="2346878" cy="2070576"/>
          </a:xfrm>
        </p:grpSpPr>
        <p:grpSp>
          <p:nvGrpSpPr>
            <p:cNvPr id="95" name="Group"/>
            <p:cNvGrpSpPr/>
            <p:nvPr/>
          </p:nvGrpSpPr>
          <p:grpSpPr>
            <a:xfrm>
              <a:off x="6840261" y="4166829"/>
              <a:ext cx="2346878" cy="2070576"/>
              <a:chOff x="0" y="0"/>
              <a:chExt cx="2346876" cy="2070574"/>
            </a:xfrm>
          </p:grpSpPr>
          <p:sp>
            <p:nvSpPr>
              <p:cNvPr id="96" name="Line"/>
              <p:cNvSpPr/>
              <p:nvPr/>
            </p:nvSpPr>
            <p:spPr>
              <a:xfrm flipV="1">
                <a:off x="317821" y="155825"/>
                <a:ext cx="1047988" cy="1666110"/>
              </a:xfrm>
              <a:prstGeom prst="line">
                <a:avLst/>
              </a:prstGeom>
              <a:noFill/>
              <a:ln w="12700" cap="flat">
                <a:solidFill>
                  <a:srgbClr val="FF2600"/>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mc:Choice xmlns:a14="http://schemas.microsoft.com/office/drawing/2010/main" Requires="a14">
              <p:sp>
                <p:nvSpPr>
                  <p:cNvPr id="97" name="Equation"/>
                  <p:cNvSpPr txBox="1"/>
                  <p:nvPr/>
                </p:nvSpPr>
                <p:spPr>
                  <a:xfrm>
                    <a:off x="0" y="562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97" name="Equation"/>
                  <p:cNvSpPr txBox="1">
                    <a:spLocks noRot="1" noChangeAspect="1" noMove="1" noResize="1" noEditPoints="1" noAdjustHandles="1" noChangeArrowheads="1" noChangeShapeType="1" noTextEdit="1"/>
                  </p:cNvSpPr>
                  <p:nvPr/>
                </p:nvSpPr>
                <p:spPr>
                  <a:xfrm>
                    <a:off x="0" y="56232"/>
                    <a:ext cx="189015" cy="271578"/>
                  </a:xfrm>
                  <a:prstGeom prst="rect">
                    <a:avLst/>
                  </a:prstGeom>
                  <a:blipFill rotWithShape="0">
                    <a:blip r:embed="rId10"/>
                    <a:stretch>
                      <a:fillRect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Equation"/>
                  <p:cNvSpPr txBox="1"/>
                  <p:nvPr/>
                </p:nvSpPr>
                <p:spPr>
                  <a:xfrm>
                    <a:off x="1986345" y="1709327"/>
                    <a:ext cx="360532"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sz="3300">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p:sp>
                <p:nvSpPr>
                  <p:cNvPr id="98" name="Equation"/>
                  <p:cNvSpPr txBox="1">
                    <a:spLocks noRot="1" noChangeAspect="1" noMove="1" noResize="1" noEditPoints="1" noAdjustHandles="1" noChangeArrowheads="1" noChangeShapeType="1" noTextEdit="1"/>
                  </p:cNvSpPr>
                  <p:nvPr/>
                </p:nvSpPr>
                <p:spPr>
                  <a:xfrm>
                    <a:off x="1986345" y="1709327"/>
                    <a:ext cx="360532" cy="361248"/>
                  </a:xfrm>
                  <a:prstGeom prst="rect">
                    <a:avLst/>
                  </a:prstGeom>
                  <a:blipFill rotWithShape="0">
                    <a:blip r:embed="rId11"/>
                    <a:stretch>
                      <a:fillRect r="-11864" b="-11864"/>
                    </a:stretch>
                  </a:blipFill>
                  <a:ln w="12700" cap="flat">
                    <a:noFill/>
                    <a:miter lim="400000"/>
                  </a:ln>
                  <a:effectLst/>
                </p:spPr>
                <p:txBody>
                  <a:bodyPr/>
                  <a:lstStyle/>
                  <a:p>
                    <a:r>
                      <a:rPr lang="en-US">
                        <a:noFill/>
                      </a:rPr>
                      <a:t> </a:t>
                    </a:r>
                  </a:p>
                </p:txBody>
              </p:sp>
            </mc:Fallback>
          </mc:AlternateContent>
          <p:grpSp>
            <p:nvGrpSpPr>
              <p:cNvPr id="99" name="Group"/>
              <p:cNvGrpSpPr/>
              <p:nvPr/>
            </p:nvGrpSpPr>
            <p:grpSpPr>
              <a:xfrm>
                <a:off x="240893" y="0"/>
                <a:ext cx="1716088" cy="1879997"/>
                <a:chOff x="0" y="0"/>
                <a:chExt cx="1716087" cy="1879996"/>
              </a:xfrm>
            </p:grpSpPr>
            <p:pic>
              <p:nvPicPr>
                <p:cNvPr id="110"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11" name="parabola.gif" descr="parabola.gif"/>
                <p:cNvPicPr>
                  <a:picLocks noChangeAspect="1"/>
                </p:cNvPicPr>
                <p:nvPr/>
              </p:nvPicPr>
              <p:blipFill>
                <a:blip r:embed="rId3">
                  <a:extLst/>
                </a:blip>
                <a:srcRect l="51293" t="82153" r="13673" b="17302"/>
                <a:stretch>
                  <a:fillRect/>
                </a:stretch>
              </p:blipFill>
              <p:spPr>
                <a:xfrm>
                  <a:off x="25400" y="1863187"/>
                  <a:ext cx="1690688"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sp>
            <p:nvSpPr>
              <p:cNvPr id="100" name="Circle"/>
              <p:cNvSpPr/>
              <p:nvPr/>
            </p:nvSpPr>
            <p:spPr>
              <a:xfrm>
                <a:off x="813716" y="8457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p:cNvSpPr/>
              <p:nvPr/>
            </p:nvSpPr>
            <p:spPr>
              <a:xfrm>
                <a:off x="1004216" y="5028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p:cNvSpPr/>
              <p:nvPr/>
            </p:nvSpPr>
            <p:spPr>
              <a:xfrm>
                <a:off x="565060" y="1260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z"/>
              <p:cNvSpPr/>
              <p:nvPr/>
            </p:nvSpPr>
            <p:spPr>
              <a:xfrm>
                <a:off x="915316" y="655227"/>
                <a:ext cx="70909" cy="78741"/>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endParaRPr dirty="0"/>
              </a:p>
            </p:txBody>
          </p:sp>
          <p:sp>
            <p:nvSpPr>
              <p:cNvPr id="104" name="Circle"/>
              <p:cNvSpPr/>
              <p:nvPr/>
            </p:nvSpPr>
            <p:spPr>
              <a:xfrm>
                <a:off x="717460" y="103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p:cNvSpPr/>
              <p:nvPr/>
            </p:nvSpPr>
            <p:spPr>
              <a:xfrm>
                <a:off x="704760" y="11843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p:cNvSpPr/>
              <p:nvPr/>
            </p:nvSpPr>
            <p:spPr>
              <a:xfrm>
                <a:off x="521616" y="15061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p:cNvSpPr/>
              <p:nvPr/>
            </p:nvSpPr>
            <p:spPr>
              <a:xfrm>
                <a:off x="517382" y="1387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p:cNvSpPr/>
              <p:nvPr/>
            </p:nvSpPr>
            <p:spPr>
              <a:xfrm>
                <a:off x="428482" y="16288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p:cNvSpPr/>
              <p:nvPr/>
            </p:nvSpPr>
            <p:spPr>
              <a:xfrm>
                <a:off x="331116" y="1700860"/>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pic>
          <p:nvPicPr>
            <p:cNvPr id="113" name="parabola.gif" descr="parabola.gif"/>
            <p:cNvPicPr>
              <a:picLocks noChangeAspect="1"/>
            </p:cNvPicPr>
            <p:nvPr/>
          </p:nvPicPr>
          <p:blipFill>
            <a:blip r:embed="rId3">
              <a:extLst/>
            </a:blip>
            <a:srcRect l="51293" t="82079" r="13673" b="17298"/>
            <a:stretch>
              <a:fillRect/>
            </a:stretch>
          </p:blipFill>
          <p:spPr>
            <a:xfrm>
              <a:off x="7077190" y="6007846"/>
              <a:ext cx="1690691"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spTree>
    <p:extLst>
      <p:ext uri="{BB962C8B-B14F-4D97-AF65-F5344CB8AC3E}">
        <p14:creationId xmlns:p14="http://schemas.microsoft.com/office/powerpoint/2010/main" val="13011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45" grpId="0" animBg="1"/>
      <p:bldP spid="48" grpId="0" animBg="1"/>
      <p:bldP spid="50" grpId="0" animBg="1" advAuto="0"/>
      <p:bldP spid="56" grpId="0" animBg="1" advAuto="0"/>
      <p:bldP spid="59" grpId="0" animBg="1"/>
      <p:bldP spid="6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833415" y="1177758"/>
            <a:ext cx="10327008" cy="238761"/>
          </a:xfrm>
        </p:spPr>
        <p:txBody>
          <a:bodyPr/>
          <a:lstStyle/>
          <a:p>
            <a:r>
              <a:rPr lang="en-US" sz="2400" dirty="0"/>
              <a:t>Representation Matters</a:t>
            </a:r>
          </a:p>
        </p:txBody>
      </p:sp>
      <p:grpSp>
        <p:nvGrpSpPr>
          <p:cNvPr id="108" name="Group"/>
          <p:cNvGrpSpPr/>
          <p:nvPr/>
        </p:nvGrpSpPr>
        <p:grpSpPr>
          <a:xfrm>
            <a:off x="1911931" y="3860315"/>
            <a:ext cx="2336660" cy="2315718"/>
            <a:chOff x="-127000" y="0"/>
            <a:chExt cx="2527046" cy="2454481"/>
          </a:xfrm>
        </p:grpSpPr>
        <p:sp>
          <p:nvSpPr>
            <p:cNvPr id="109" name="Circle"/>
            <p:cNvSpPr/>
            <p:nvPr/>
          </p:nvSpPr>
          <p:spPr>
            <a:xfrm>
              <a:off x="902615" y="1354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0" name="Circle"/>
            <p:cNvSpPr/>
            <p:nvPr/>
          </p:nvSpPr>
          <p:spPr>
            <a:xfrm>
              <a:off x="1042315" y="1163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1" name="Circle"/>
            <p:cNvSpPr/>
            <p:nvPr/>
          </p:nvSpPr>
          <p:spPr>
            <a:xfrm>
              <a:off x="730160" y="1121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2" name="Circle"/>
            <p:cNvSpPr/>
            <p:nvPr/>
          </p:nvSpPr>
          <p:spPr>
            <a:xfrm>
              <a:off x="978815" y="1023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3" name="Circle"/>
            <p:cNvSpPr/>
            <p:nvPr/>
          </p:nvSpPr>
          <p:spPr>
            <a:xfrm>
              <a:off x="730160" y="1007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4" name="Circle"/>
            <p:cNvSpPr/>
            <p:nvPr/>
          </p:nvSpPr>
          <p:spPr>
            <a:xfrm>
              <a:off x="857160"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5" name="Circle"/>
            <p:cNvSpPr/>
            <p:nvPr/>
          </p:nvSpPr>
          <p:spPr>
            <a:xfrm>
              <a:off x="902615" y="1214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6" name="Circle"/>
            <p:cNvSpPr/>
            <p:nvPr/>
          </p:nvSpPr>
          <p:spPr>
            <a:xfrm>
              <a:off x="745982" y="1286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7" name="Circle"/>
            <p:cNvSpPr/>
            <p:nvPr/>
          </p:nvSpPr>
          <p:spPr>
            <a:xfrm>
              <a:off x="860282" y="880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8" name="Circle"/>
            <p:cNvSpPr/>
            <p:nvPr/>
          </p:nvSpPr>
          <p:spPr>
            <a:xfrm>
              <a:off x="1105815" y="1282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9" name="Circle"/>
            <p:cNvSpPr/>
            <p:nvPr/>
          </p:nvSpPr>
          <p:spPr>
            <a:xfrm>
              <a:off x="1283615" y="1100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0" name="Circle"/>
            <p:cNvSpPr/>
            <p:nvPr/>
          </p:nvSpPr>
          <p:spPr>
            <a:xfrm>
              <a:off x="1283615" y="1277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1" name="Circle"/>
            <p:cNvSpPr/>
            <p:nvPr/>
          </p:nvSpPr>
          <p:spPr>
            <a:xfrm>
              <a:off x="1111160" y="867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2" name="Circle"/>
            <p:cNvSpPr/>
            <p:nvPr/>
          </p:nvSpPr>
          <p:spPr>
            <a:xfrm>
              <a:off x="1359815" y="769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3" name="Circle"/>
            <p:cNvSpPr/>
            <p:nvPr/>
          </p:nvSpPr>
          <p:spPr>
            <a:xfrm>
              <a:off x="1111160"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4" name="Circle"/>
            <p:cNvSpPr/>
            <p:nvPr/>
          </p:nvSpPr>
          <p:spPr>
            <a:xfrm>
              <a:off x="1238160" y="803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5" name="Circle"/>
            <p:cNvSpPr/>
            <p:nvPr/>
          </p:nvSpPr>
          <p:spPr>
            <a:xfrm>
              <a:off x="1283615" y="960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6" name="Circle"/>
            <p:cNvSpPr/>
            <p:nvPr/>
          </p:nvSpPr>
          <p:spPr>
            <a:xfrm>
              <a:off x="1126982" y="1032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7" name="Circle"/>
            <p:cNvSpPr/>
            <p:nvPr/>
          </p:nvSpPr>
          <p:spPr>
            <a:xfrm>
              <a:off x="987282"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8" name="Circle"/>
            <p:cNvSpPr/>
            <p:nvPr/>
          </p:nvSpPr>
          <p:spPr>
            <a:xfrm>
              <a:off x="1105815" y="1409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9" name="Circle"/>
            <p:cNvSpPr/>
            <p:nvPr/>
          </p:nvSpPr>
          <p:spPr>
            <a:xfrm>
              <a:off x="1410615" y="1404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0" name="Circle"/>
            <p:cNvSpPr/>
            <p:nvPr/>
          </p:nvSpPr>
          <p:spPr>
            <a:xfrm>
              <a:off x="1486815" y="896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1" name="Circle"/>
            <p:cNvSpPr/>
            <p:nvPr/>
          </p:nvSpPr>
          <p:spPr>
            <a:xfrm>
              <a:off x="1410615" y="1087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2" name="Circle"/>
            <p:cNvSpPr/>
            <p:nvPr/>
          </p:nvSpPr>
          <p:spPr>
            <a:xfrm>
              <a:off x="1482582" y="1197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3" name="Circle"/>
            <p:cNvSpPr/>
            <p:nvPr/>
          </p:nvSpPr>
          <p:spPr>
            <a:xfrm>
              <a:off x="1664615" y="1481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4" name="Circle"/>
            <p:cNvSpPr/>
            <p:nvPr/>
          </p:nvSpPr>
          <p:spPr>
            <a:xfrm>
              <a:off x="1804315" y="1290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5" name="Circle"/>
            <p:cNvSpPr/>
            <p:nvPr/>
          </p:nvSpPr>
          <p:spPr>
            <a:xfrm>
              <a:off x="1740815" y="1150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6" name="Circle"/>
            <p:cNvSpPr/>
            <p:nvPr/>
          </p:nvSpPr>
          <p:spPr>
            <a:xfrm>
              <a:off x="1619160" y="1184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7" name="Circle"/>
            <p:cNvSpPr/>
            <p:nvPr/>
          </p:nvSpPr>
          <p:spPr>
            <a:xfrm>
              <a:off x="1664615" y="1341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8" name="Circle"/>
            <p:cNvSpPr/>
            <p:nvPr/>
          </p:nvSpPr>
          <p:spPr>
            <a:xfrm>
              <a:off x="1507982"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9" name="Circle"/>
            <p:cNvSpPr/>
            <p:nvPr/>
          </p:nvSpPr>
          <p:spPr>
            <a:xfrm>
              <a:off x="1622282" y="1007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0" name="Circle"/>
            <p:cNvSpPr/>
            <p:nvPr/>
          </p:nvSpPr>
          <p:spPr>
            <a:xfrm>
              <a:off x="1867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1" name="Circle"/>
            <p:cNvSpPr/>
            <p:nvPr/>
          </p:nvSpPr>
          <p:spPr>
            <a:xfrm>
              <a:off x="394615" y="1100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2" name="Circle"/>
            <p:cNvSpPr/>
            <p:nvPr/>
          </p:nvSpPr>
          <p:spPr>
            <a:xfrm>
              <a:off x="394615" y="1277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3" name="Circle"/>
            <p:cNvSpPr/>
            <p:nvPr/>
          </p:nvSpPr>
          <p:spPr>
            <a:xfrm>
              <a:off x="1873160" y="994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4" name="Circle"/>
            <p:cNvSpPr/>
            <p:nvPr/>
          </p:nvSpPr>
          <p:spPr>
            <a:xfrm>
              <a:off x="470815" y="769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5" name="Circle"/>
            <p:cNvSpPr/>
            <p:nvPr/>
          </p:nvSpPr>
          <p:spPr>
            <a:xfrm>
              <a:off x="1740815" y="1565828"/>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6" name="Circle"/>
            <p:cNvSpPr/>
            <p:nvPr/>
          </p:nvSpPr>
          <p:spPr>
            <a:xfrm>
              <a:off x="730160" y="803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7" name="Circle"/>
            <p:cNvSpPr/>
            <p:nvPr/>
          </p:nvSpPr>
          <p:spPr>
            <a:xfrm>
              <a:off x="394615" y="960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8" name="Circle"/>
            <p:cNvSpPr/>
            <p:nvPr/>
          </p:nvSpPr>
          <p:spPr>
            <a:xfrm>
              <a:off x="1888982" y="1159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9" name="Circle"/>
            <p:cNvSpPr/>
            <p:nvPr/>
          </p:nvSpPr>
          <p:spPr>
            <a:xfrm>
              <a:off x="1749282" y="880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0" name="Circle"/>
            <p:cNvSpPr/>
            <p:nvPr/>
          </p:nvSpPr>
          <p:spPr>
            <a:xfrm>
              <a:off x="724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1" name="Circle"/>
            <p:cNvSpPr/>
            <p:nvPr/>
          </p:nvSpPr>
          <p:spPr>
            <a:xfrm>
              <a:off x="521615" y="1404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2" name="Circle"/>
            <p:cNvSpPr/>
            <p:nvPr/>
          </p:nvSpPr>
          <p:spPr>
            <a:xfrm>
              <a:off x="597815" y="896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3" name="Circle"/>
            <p:cNvSpPr/>
            <p:nvPr/>
          </p:nvSpPr>
          <p:spPr>
            <a:xfrm>
              <a:off x="521615" y="1087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4" name="Circle"/>
            <p:cNvSpPr/>
            <p:nvPr/>
          </p:nvSpPr>
          <p:spPr>
            <a:xfrm>
              <a:off x="593582" y="1197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5" name="Circle"/>
            <p:cNvSpPr/>
            <p:nvPr/>
          </p:nvSpPr>
          <p:spPr>
            <a:xfrm>
              <a:off x="15249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6" name="Circle"/>
            <p:cNvSpPr/>
            <p:nvPr/>
          </p:nvSpPr>
          <p:spPr>
            <a:xfrm>
              <a:off x="10423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7" name="Circle"/>
            <p:cNvSpPr/>
            <p:nvPr/>
          </p:nvSpPr>
          <p:spPr>
            <a:xfrm>
              <a:off x="813715" y="1658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8" name="Circle"/>
            <p:cNvSpPr/>
            <p:nvPr/>
          </p:nvSpPr>
          <p:spPr>
            <a:xfrm>
              <a:off x="902615" y="1595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9" name="Circle"/>
            <p:cNvSpPr/>
            <p:nvPr/>
          </p:nvSpPr>
          <p:spPr>
            <a:xfrm>
              <a:off x="1105815" y="1663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0" name="Circle"/>
            <p:cNvSpPr/>
            <p:nvPr/>
          </p:nvSpPr>
          <p:spPr>
            <a:xfrm>
              <a:off x="1365160" y="162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1" name="Circle"/>
            <p:cNvSpPr/>
            <p:nvPr/>
          </p:nvSpPr>
          <p:spPr>
            <a:xfrm>
              <a:off x="1253982" y="1540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2" name="Circle"/>
            <p:cNvSpPr/>
            <p:nvPr/>
          </p:nvSpPr>
          <p:spPr>
            <a:xfrm>
              <a:off x="669782" y="15277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3" name="Circle"/>
            <p:cNvSpPr/>
            <p:nvPr/>
          </p:nvSpPr>
          <p:spPr>
            <a:xfrm>
              <a:off x="978815" y="9138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4" name="Circle"/>
            <p:cNvSpPr/>
            <p:nvPr/>
          </p:nvSpPr>
          <p:spPr>
            <a:xfrm>
              <a:off x="1283615" y="1417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5" name="Circle"/>
            <p:cNvSpPr/>
            <p:nvPr/>
          </p:nvSpPr>
          <p:spPr>
            <a:xfrm>
              <a:off x="1664615" y="731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6" name="Circle"/>
            <p:cNvSpPr/>
            <p:nvPr/>
          </p:nvSpPr>
          <p:spPr>
            <a:xfrm>
              <a:off x="1546082" y="791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7" name="Circle"/>
            <p:cNvSpPr/>
            <p:nvPr/>
          </p:nvSpPr>
          <p:spPr>
            <a:xfrm>
              <a:off x="1486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8" name="Circle"/>
            <p:cNvSpPr/>
            <p:nvPr/>
          </p:nvSpPr>
          <p:spPr>
            <a:xfrm>
              <a:off x="1232815" y="355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9" name="Circle"/>
            <p:cNvSpPr/>
            <p:nvPr/>
          </p:nvSpPr>
          <p:spPr>
            <a:xfrm>
              <a:off x="902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0" name="Circle"/>
            <p:cNvSpPr/>
            <p:nvPr/>
          </p:nvSpPr>
          <p:spPr>
            <a:xfrm>
              <a:off x="15249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1" name="Circle"/>
            <p:cNvSpPr/>
            <p:nvPr/>
          </p:nvSpPr>
          <p:spPr>
            <a:xfrm>
              <a:off x="10423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2" name="Circle"/>
            <p:cNvSpPr/>
            <p:nvPr/>
          </p:nvSpPr>
          <p:spPr>
            <a:xfrm>
              <a:off x="813715" y="655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3" name="Circle"/>
            <p:cNvSpPr/>
            <p:nvPr/>
          </p:nvSpPr>
          <p:spPr>
            <a:xfrm>
              <a:off x="902615" y="592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4" name="Circle"/>
            <p:cNvSpPr/>
            <p:nvPr/>
          </p:nvSpPr>
          <p:spPr>
            <a:xfrm>
              <a:off x="1105815" y="6598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5" name="Circle"/>
            <p:cNvSpPr/>
            <p:nvPr/>
          </p:nvSpPr>
          <p:spPr>
            <a:xfrm>
              <a:off x="1365160" y="626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6" name="Circle"/>
            <p:cNvSpPr/>
            <p:nvPr/>
          </p:nvSpPr>
          <p:spPr>
            <a:xfrm>
              <a:off x="1253982" y="486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7" name="Circle"/>
            <p:cNvSpPr/>
            <p:nvPr/>
          </p:nvSpPr>
          <p:spPr>
            <a:xfrm>
              <a:off x="669782" y="600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8" name="Circle"/>
            <p:cNvSpPr/>
            <p:nvPr/>
          </p:nvSpPr>
          <p:spPr>
            <a:xfrm>
              <a:off x="1740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9" name="Circle"/>
            <p:cNvSpPr/>
            <p:nvPr/>
          </p:nvSpPr>
          <p:spPr>
            <a:xfrm>
              <a:off x="1740815" y="482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0" name="Circle"/>
            <p:cNvSpPr/>
            <p:nvPr/>
          </p:nvSpPr>
          <p:spPr>
            <a:xfrm>
              <a:off x="1029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1" name="Circle"/>
            <p:cNvSpPr/>
            <p:nvPr/>
          </p:nvSpPr>
          <p:spPr>
            <a:xfrm>
              <a:off x="508915" y="617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2" name="Circle"/>
            <p:cNvSpPr/>
            <p:nvPr/>
          </p:nvSpPr>
          <p:spPr>
            <a:xfrm>
              <a:off x="1169315" y="363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3" name="Circle"/>
            <p:cNvSpPr/>
            <p:nvPr/>
          </p:nvSpPr>
          <p:spPr>
            <a:xfrm>
              <a:off x="1380982" y="35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4" name="Circle"/>
            <p:cNvSpPr/>
            <p:nvPr/>
          </p:nvSpPr>
          <p:spPr>
            <a:xfrm>
              <a:off x="796782" y="473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185" name="Group"/>
            <p:cNvGrpSpPr/>
            <p:nvPr/>
          </p:nvGrpSpPr>
          <p:grpSpPr>
            <a:xfrm>
              <a:off x="262985" y="0"/>
              <a:ext cx="1716089" cy="1879997"/>
              <a:chOff x="0" y="0"/>
              <a:chExt cx="1716087" cy="1879996"/>
            </a:xfrm>
          </p:grpSpPr>
          <p:pic>
            <p:nvPicPr>
              <p:cNvPr id="188"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89" name="parabola.gif" descr="parabola.gif"/>
              <p:cNvPicPr>
                <a:picLocks noChangeAspect="1"/>
              </p:cNvPicPr>
              <p:nvPr/>
            </p:nvPicPr>
            <p:blipFill>
              <a:blip r:embed="rId2">
                <a:extLst/>
              </a:blip>
              <a:srcRect l="51293" t="82012" r="13673" b="17299"/>
              <a:stretch>
                <a:fillRect/>
              </a:stretch>
            </p:blipFill>
            <p:spPr>
              <a:xfrm>
                <a:off x="25400" y="1858896"/>
                <a:ext cx="1690688" cy="21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9374"/>
                    </a:lnTo>
                    <a:cubicBezTo>
                      <a:pt x="18581" y="9293"/>
                      <a:pt x="15330" y="9183"/>
                      <a:pt x="11713" y="9374"/>
                    </a:cubicBezTo>
                    <a:cubicBezTo>
                      <a:pt x="7481" y="9597"/>
                      <a:pt x="4431" y="6112"/>
                      <a:pt x="3139" y="0"/>
                    </a:cubicBezTo>
                    <a:lnTo>
                      <a:pt x="385" y="0"/>
                    </a:lnTo>
                    <a:lnTo>
                      <a:pt x="284" y="815"/>
                    </a:lnTo>
                    <a:lnTo>
                      <a:pt x="284" y="0"/>
                    </a:lnTo>
                    <a:lnTo>
                      <a:pt x="0" y="0"/>
                    </a:lnTo>
                    <a:close/>
                  </a:path>
                </a:pathLst>
              </a:custGeom>
              <a:ln w="12700" cap="flat">
                <a:noFill/>
                <a:miter lim="400000"/>
              </a:ln>
              <a:effectLst/>
            </p:spPr>
          </p:pic>
        </p:grpSp>
        <mc:AlternateContent xmlns:mc="http://schemas.openxmlformats.org/markup-compatibility/2006">
          <mc:Choice xmlns:a14="http://schemas.microsoft.com/office/drawing/2010/main" Requires="a14">
            <p:sp>
              <p:nvSpPr>
                <p:cNvPr id="186" name="Equation"/>
                <p:cNvSpPr txBox="1"/>
                <p:nvPr/>
              </p:nvSpPr>
              <p:spPr>
                <a:xfrm>
                  <a:off x="1897025" y="1946718"/>
                  <a:ext cx="503021"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a:solidFill>
                                  <a:srgbClr val="414040"/>
                                </a:solidFill>
                                <a:latin typeface="Cambria Math"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1</m:t>
                            </m:r>
                          </m:sub>
                        </m:sSub>
                      </m:oMath>
                    </m:oMathPara>
                  </a14:m>
                  <a:endParaRPr sz="2320">
                    <a:solidFill>
                      <a:srgbClr val="414141"/>
                    </a:solidFill>
                  </a:endParaRPr>
                </a:p>
              </p:txBody>
            </p:sp>
          </mc:Choice>
          <mc:Fallback>
            <p:sp>
              <p:nvSpPr>
                <p:cNvPr id="186" name="Equation"/>
                <p:cNvSpPr txBox="1">
                  <a:spLocks noRot="1" noChangeAspect="1" noMove="1" noResize="1" noEditPoints="1" noAdjustHandles="1" noChangeArrowheads="1" noChangeShapeType="1" noTextEdit="1"/>
                </p:cNvSpPr>
                <p:nvPr/>
              </p:nvSpPr>
              <p:spPr>
                <a:xfrm>
                  <a:off x="1897025" y="1946718"/>
                  <a:ext cx="503021" cy="507763"/>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7" name="Equation"/>
                <p:cNvSpPr txBox="1"/>
                <p:nvPr/>
              </p:nvSpPr>
              <p:spPr>
                <a:xfrm>
                  <a:off x="-127000" y="120166"/>
                  <a:ext cx="5127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a:solidFill>
                                  <a:srgbClr val="414040"/>
                                </a:solidFill>
                                <a:latin typeface="Cambria Math"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2</m:t>
                            </m:r>
                          </m:sub>
                        </m:sSub>
                      </m:oMath>
                    </m:oMathPara>
                  </a14:m>
                  <a:endParaRPr sz="2320">
                    <a:solidFill>
                      <a:srgbClr val="414141"/>
                    </a:solidFill>
                  </a:endParaRPr>
                </a:p>
              </p:txBody>
            </p:sp>
          </mc:Choice>
          <mc:Fallback>
            <p:sp>
              <p:nvSpPr>
                <p:cNvPr id="187" name="Equation"/>
                <p:cNvSpPr txBox="1">
                  <a:spLocks noRot="1" noChangeAspect="1" noMove="1" noResize="1" noEditPoints="1" noAdjustHandles="1" noChangeArrowheads="1" noChangeShapeType="1" noTextEdit="1"/>
                </p:cNvSpPr>
                <p:nvPr/>
              </p:nvSpPr>
              <p:spPr>
                <a:xfrm>
                  <a:off x="-127000" y="120166"/>
                  <a:ext cx="512779" cy="507763"/>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p:grpSp>
      <p:grpSp>
        <p:nvGrpSpPr>
          <p:cNvPr id="190" name="Group"/>
          <p:cNvGrpSpPr/>
          <p:nvPr/>
        </p:nvGrpSpPr>
        <p:grpSpPr>
          <a:xfrm>
            <a:off x="6905451" y="3971941"/>
            <a:ext cx="2491415" cy="2307991"/>
            <a:chOff x="50800" y="0"/>
            <a:chExt cx="2349319" cy="2412656"/>
          </a:xfrm>
        </p:grpSpPr>
        <mc:AlternateContent xmlns:mc="http://schemas.openxmlformats.org/markup-compatibility/2006">
          <mc:Choice xmlns:a14="http://schemas.microsoft.com/office/drawing/2010/main" Requires="a14">
            <p:sp>
              <p:nvSpPr>
                <p:cNvPr id="191" name="Equation"/>
                <p:cNvSpPr txBox="1"/>
                <p:nvPr/>
              </p:nvSpPr>
              <p:spPr>
                <a:xfrm>
                  <a:off x="50800" y="32088"/>
                  <a:ext cx="345257"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𝜃</m:t>
                        </m:r>
                      </m:oMath>
                    </m:oMathPara>
                  </a14:m>
                  <a:endParaRPr sz="2320">
                    <a:solidFill>
                      <a:srgbClr val="414141"/>
                    </a:solidFill>
                  </a:endParaRPr>
                </a:p>
              </p:txBody>
            </p:sp>
          </mc:Choice>
          <mc:Fallback>
            <p:sp>
              <p:nvSpPr>
                <p:cNvPr id="191" name="Equation"/>
                <p:cNvSpPr txBox="1">
                  <a:spLocks noRot="1" noChangeAspect="1" noMove="1" noResize="1" noEditPoints="1" noAdjustHandles="1" noChangeArrowheads="1" noChangeShapeType="1" noTextEdit="1"/>
                </p:cNvSpPr>
                <p:nvPr/>
              </p:nvSpPr>
              <p:spPr>
                <a:xfrm>
                  <a:off x="50800" y="32088"/>
                  <a:ext cx="345257" cy="507763"/>
                </a:xfrm>
                <a:prstGeom prst="rect">
                  <a:avLst/>
                </a:prstGeom>
                <a:blipFill rotWithShape="0">
                  <a:blip r:embed="rId5"/>
                  <a:stretch>
                    <a:fillRect l="-1667"/>
                  </a:stretch>
                </a:blipFill>
                <a:ln w="12700" cap="flat">
                  <a:noFill/>
                  <a:miter lim="400000"/>
                </a:ln>
                <a:effectLst/>
              </p:spPr>
              <p:txBody>
                <a:bodyPr/>
                <a:lstStyle/>
                <a:p>
                  <a:r>
                    <a:rPr lang="en-US">
                      <a:noFill/>
                    </a:rPr>
                    <a:t> </a:t>
                  </a:r>
                </a:p>
              </p:txBody>
            </p:sp>
          </mc:Fallback>
        </mc:AlternateContent>
        <p:sp>
          <p:nvSpPr>
            <p:cNvPr id="192" name="Circle"/>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3" name="Circle"/>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4" name="Circle"/>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5" name="Circle"/>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6" name="Circle"/>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7" name="Circle"/>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8" name="Circle"/>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9" name="Circle"/>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0" name="Circle"/>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1" name="Circle"/>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2" name="Circle"/>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3" name="Circle"/>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4" name="Circle"/>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5" name="Circle"/>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6" name="Circle"/>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7" name="Circle"/>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8" name="Circle"/>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9" name="Circle"/>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0" name="Circle"/>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247" name="Group"/>
            <p:cNvGrpSpPr/>
            <p:nvPr/>
          </p:nvGrpSpPr>
          <p:grpSpPr>
            <a:xfrm>
              <a:off x="317095" y="0"/>
              <a:ext cx="1716088" cy="1880080"/>
              <a:chOff x="0" y="0"/>
              <a:chExt cx="1716087" cy="1880079"/>
            </a:xfrm>
          </p:grpSpPr>
          <p:pic>
            <p:nvPicPr>
              <p:cNvPr id="249"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50" name="parabola.gif" descr="parabola.gif"/>
              <p:cNvPicPr>
                <a:picLocks noChangeAspect="1"/>
              </p:cNvPicPr>
              <p:nvPr/>
            </p:nvPicPr>
            <p:blipFill>
              <a:blip r:embed="rId2">
                <a:extLst/>
              </a:blip>
              <a:srcRect l="51293" t="81952" r="13673" b="17295"/>
              <a:stretch>
                <a:fillRect/>
              </a:stretch>
            </p:blipFill>
            <p:spPr>
              <a:xfrm>
                <a:off x="25400" y="1857060"/>
                <a:ext cx="1690688" cy="230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0428"/>
                    </a:lnTo>
                    <a:cubicBezTo>
                      <a:pt x="18581" y="10354"/>
                      <a:pt x="15330" y="10253"/>
                      <a:pt x="11713" y="10428"/>
                    </a:cubicBezTo>
                    <a:cubicBezTo>
                      <a:pt x="7063" y="10652"/>
                      <a:pt x="3969" y="6655"/>
                      <a:pt x="2936" y="0"/>
                    </a:cubicBezTo>
                    <a:lnTo>
                      <a:pt x="639" y="0"/>
                    </a:lnTo>
                    <a:lnTo>
                      <a:pt x="284" y="2607"/>
                    </a:lnTo>
                    <a:lnTo>
                      <a:pt x="284" y="0"/>
                    </a:lnTo>
                    <a:lnTo>
                      <a:pt x="0" y="0"/>
                    </a:lnTo>
                    <a:close/>
                  </a:path>
                </a:pathLst>
              </a:custGeom>
              <a:ln w="12700" cap="flat">
                <a:noFill/>
                <a:miter lim="400000"/>
              </a:ln>
              <a:effectLst/>
            </p:spPr>
          </p:pic>
        </p:grpSp>
        <mc:AlternateContent xmlns:mc="http://schemas.openxmlformats.org/markup-compatibility/2006">
          <mc:Choice xmlns:a14="http://schemas.microsoft.com/office/drawing/2010/main" Requires="a14">
            <p:sp>
              <p:nvSpPr>
                <p:cNvPr id="248" name="Equation"/>
                <p:cNvSpPr txBox="1"/>
                <p:nvPr/>
              </p:nvSpPr>
              <p:spPr>
                <a:xfrm>
                  <a:off x="2094440" y="1904893"/>
                  <a:ext cx="3056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𝑟</m:t>
                        </m:r>
                      </m:oMath>
                    </m:oMathPara>
                  </a14:m>
                  <a:endParaRPr sz="2320">
                    <a:solidFill>
                      <a:srgbClr val="414141"/>
                    </a:solidFill>
                  </a:endParaRPr>
                </a:p>
              </p:txBody>
            </p:sp>
          </mc:Choice>
          <mc:Fallback>
            <p:sp>
              <p:nvSpPr>
                <p:cNvPr id="248" name="Equation"/>
                <p:cNvSpPr txBox="1">
                  <a:spLocks noRot="1" noChangeAspect="1" noMove="1" noResize="1" noEditPoints="1" noAdjustHandles="1" noChangeArrowheads="1" noChangeShapeType="1" noTextEdit="1"/>
                </p:cNvSpPr>
                <p:nvPr/>
              </p:nvSpPr>
              <p:spPr>
                <a:xfrm>
                  <a:off x="2094440" y="1904893"/>
                  <a:ext cx="305679" cy="507763"/>
                </a:xfrm>
                <a:prstGeom prst="rect">
                  <a:avLst/>
                </a:prstGeom>
                <a:blipFill rotWithShape="0">
                  <a:blip r:embed="rId6"/>
                  <a:stretch>
                    <a:fillRect/>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21" name="Equation"/>
              <p:cNvSpPr txBox="1"/>
              <p:nvPr/>
            </p:nvSpPr>
            <p:spPr>
              <a:xfrm>
                <a:off x="1864916" y="2246298"/>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p:sp>
            <p:nvSpPr>
              <p:cNvPr id="421" name="Equation"/>
              <p:cNvSpPr txBox="1">
                <a:spLocks noRot="1" noChangeAspect="1" noMove="1" noResize="1" noEditPoints="1" noAdjustHandles="1" noChangeArrowheads="1" noChangeShapeType="1" noTextEdit="1"/>
              </p:cNvSpPr>
              <p:nvPr/>
            </p:nvSpPr>
            <p:spPr>
              <a:xfrm>
                <a:off x="1864916" y="2246298"/>
                <a:ext cx="676852" cy="1031051"/>
              </a:xfrm>
              <a:prstGeom prst="rect">
                <a:avLst/>
              </a:prstGeom>
              <a:blipFill rotWithShape="0">
                <a:blip r:embed="rId7"/>
                <a:stretch>
                  <a:fillRect/>
                </a:stretch>
              </a:blipFill>
              <a:ln w="12700">
                <a:miter lim="400000"/>
              </a:ln>
            </p:spPr>
            <p:txBody>
              <a:bodyPr/>
              <a:lstStyle/>
              <a:p>
                <a:r>
                  <a:rPr lang="en-US">
                    <a:noFill/>
                  </a:rPr>
                  <a:t> </a:t>
                </a:r>
              </a:p>
            </p:txBody>
          </p:sp>
        </mc:Fallback>
      </mc:AlternateContent>
      <p:sp>
        <p:nvSpPr>
          <p:cNvPr id="422" name="Rounded Rectangle"/>
          <p:cNvSpPr/>
          <p:nvPr/>
        </p:nvSpPr>
        <p:spPr>
          <a:xfrm>
            <a:off x="6254352" y="2212035"/>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423" name="Line"/>
          <p:cNvSpPr/>
          <p:nvPr/>
        </p:nvSpPr>
        <p:spPr>
          <a:xfrm>
            <a:off x="2755240" y="2785359"/>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4" name="Equation"/>
          <p:cNvSpPr txBox="1"/>
          <p:nvPr/>
        </p:nvSpPr>
        <p:spPr>
          <a:xfrm>
            <a:off x="8057034" y="230275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425" name="Line"/>
          <p:cNvSpPr/>
          <p:nvPr/>
        </p:nvSpPr>
        <p:spPr>
          <a:xfrm>
            <a:off x="8439862" y="281076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6" name="Regression"/>
          <p:cNvSpPr txBox="1"/>
          <p:nvPr/>
        </p:nvSpPr>
        <p:spPr>
          <a:xfrm>
            <a:off x="6651917" y="286447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sp>
        <p:nvSpPr>
          <p:cNvPr id="427" name="Linear"/>
          <p:cNvSpPr txBox="1"/>
          <p:nvPr/>
        </p:nvSpPr>
        <p:spPr>
          <a:xfrm>
            <a:off x="6715063" y="2383020"/>
            <a:ext cx="1116781"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lang="en-US" dirty="0" smtClean="0"/>
              <a:t>Logistic</a:t>
            </a:r>
          </a:p>
          <a:p>
            <a:pPr algn="ctr"/>
            <a:r>
              <a:rPr lang="en-US" dirty="0"/>
              <a:t>Regression</a:t>
            </a:r>
          </a:p>
          <a:p>
            <a:pPr algn="ctr"/>
            <a:endParaRPr dirty="0"/>
          </a:p>
        </p:txBody>
      </p:sp>
      <mc:AlternateContent xmlns:mc="http://schemas.openxmlformats.org/markup-compatibility/2006">
        <mc:Choice xmlns:a14="http://schemas.microsoft.com/office/drawing/2010/main" Requires="a14">
          <p:sp>
            <p:nvSpPr>
              <p:cNvPr id="428" name="Equation"/>
              <p:cNvSpPr txBox="1"/>
              <p:nvPr/>
            </p:nvSpPr>
            <p:spPr>
              <a:xfrm>
                <a:off x="9415400" y="221095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428" name="Equation"/>
              <p:cNvSpPr txBox="1">
                <a:spLocks noRot="1" noChangeAspect="1" noMove="1" noResize="1" noEditPoints="1" noAdjustHandles="1" noChangeArrowheads="1" noChangeShapeType="1" noTextEdit="1"/>
              </p:cNvSpPr>
              <p:nvPr/>
            </p:nvSpPr>
            <p:spPr>
              <a:xfrm>
                <a:off x="9415400" y="2210959"/>
                <a:ext cx="689548"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429" name="Representation"/>
          <p:cNvSpPr txBox="1"/>
          <p:nvPr/>
        </p:nvSpPr>
        <p:spPr>
          <a:xfrm>
            <a:off x="3837445" y="1775403"/>
            <a:ext cx="15347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30" name="Group 429"/>
          <p:cNvGrpSpPr/>
          <p:nvPr/>
        </p:nvGrpSpPr>
        <p:grpSpPr>
          <a:xfrm>
            <a:off x="3612612" y="2198048"/>
            <a:ext cx="1989436" cy="1298129"/>
            <a:chOff x="3504771" y="2025966"/>
            <a:chExt cx="1989436" cy="1298129"/>
          </a:xfrm>
        </p:grpSpPr>
        <p:sp>
          <p:nvSpPr>
            <p:cNvPr id="431"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43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p:sp>
              <p:nvSpPr>
                <p:cNvPr id="43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9"/>
                  <a:stretch>
                    <a:fillRect r="-20930" b="-31579"/>
                  </a:stretch>
                </a:blipFill>
                <a:ln w="12700">
                  <a:miter lim="400000"/>
                </a:ln>
              </p:spPr>
              <p:txBody>
                <a:bodyPr/>
                <a:lstStyle/>
                <a:p>
                  <a:r>
                    <a:rPr lang="en-US">
                      <a:noFill/>
                    </a:rPr>
                    <a:t> </a:t>
                  </a:r>
                </a:p>
              </p:txBody>
            </p:sp>
          </mc:Fallback>
        </mc:AlternateContent>
      </p:grpSp>
      <p:sp>
        <p:nvSpPr>
          <p:cNvPr id="433" name="Line"/>
          <p:cNvSpPr/>
          <p:nvPr/>
        </p:nvSpPr>
        <p:spPr>
          <a:xfrm>
            <a:off x="5737289" y="2796241"/>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34" name="Representation"/>
          <p:cNvSpPr txBox="1"/>
          <p:nvPr/>
        </p:nvSpPr>
        <p:spPr>
          <a:xfrm>
            <a:off x="6927981" y="1815007"/>
            <a:ext cx="50135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smtClean="0">
                <a:solidFill>
                  <a:schemeClr val="tx2"/>
                </a:solidFill>
              </a:rPr>
              <a:t>Task</a:t>
            </a:r>
            <a:endParaRPr dirty="0">
              <a:solidFill>
                <a:schemeClr val="tx2"/>
              </a:solidFill>
            </a:endParaRPr>
          </a:p>
        </p:txBody>
      </p:sp>
      <p:grpSp>
        <p:nvGrpSpPr>
          <p:cNvPr id="4" name="Group 3"/>
          <p:cNvGrpSpPr/>
          <p:nvPr/>
        </p:nvGrpSpPr>
        <p:grpSpPr>
          <a:xfrm>
            <a:off x="4794613" y="3978815"/>
            <a:ext cx="1457963" cy="1536754"/>
            <a:chOff x="4794613" y="3978815"/>
            <a:chExt cx="1457963" cy="1536754"/>
          </a:xfrm>
        </p:grpSpPr>
        <p:grpSp>
          <p:nvGrpSpPr>
            <p:cNvPr id="445" name="Group"/>
            <p:cNvGrpSpPr/>
            <p:nvPr/>
          </p:nvGrpSpPr>
          <p:grpSpPr>
            <a:xfrm>
              <a:off x="4794613" y="3978815"/>
              <a:ext cx="1457963" cy="1536754"/>
              <a:chOff x="0" y="-145812"/>
              <a:chExt cx="1457962" cy="1228495"/>
            </a:xfrm>
          </p:grpSpPr>
          <mc:AlternateContent xmlns:mc="http://schemas.openxmlformats.org/markup-compatibility/2006">
            <mc:Choice xmlns:a14="http://schemas.microsoft.com/office/drawing/2010/main" Requires="a14">
              <p:sp>
                <p:nvSpPr>
                  <p:cNvPr id="446" name="Equation"/>
                  <p:cNvSpPr txBox="1"/>
                  <p:nvPr/>
                </p:nvSpPr>
                <p:spPr>
                  <a:xfrm>
                    <a:off x="30125" y="25713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p:sp>
                <p:nvSpPr>
                  <p:cNvPr id="446" name="Equation"/>
                  <p:cNvSpPr txBox="1">
                    <a:spLocks noRot="1" noChangeAspect="1" noMove="1" noResize="1" noEditPoints="1" noAdjustHandles="1" noChangeArrowheads="1" noChangeShapeType="1" noTextEdit="1"/>
                  </p:cNvSpPr>
                  <p:nvPr/>
                </p:nvSpPr>
                <p:spPr>
                  <a:xfrm>
                    <a:off x="30125" y="257137"/>
                    <a:ext cx="300209" cy="289897"/>
                  </a:xfrm>
                  <a:prstGeom prst="rect">
                    <a:avLst/>
                  </a:prstGeom>
                  <a:blipFill rotWithShape="0">
                    <a:blip r:embed="rId10"/>
                    <a:stretch>
                      <a:fillRect r="-20000" b="-33333"/>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7" name="Equation"/>
                  <p:cNvSpPr txBox="1"/>
                  <p:nvPr/>
                </p:nvSpPr>
                <p:spPr>
                  <a:xfrm>
                    <a:off x="0" y="792786"/>
                    <a:ext cx="330776"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p:sp>
                <p:nvSpPr>
                  <p:cNvPr id="447" name="Equation"/>
                  <p:cNvSpPr txBox="1">
                    <a:spLocks noRot="1" noChangeAspect="1" noMove="1" noResize="1" noEditPoints="1" noAdjustHandles="1" noChangeArrowheads="1" noChangeShapeType="1" noTextEdit="1"/>
                  </p:cNvSpPr>
                  <p:nvPr/>
                </p:nvSpPr>
                <p:spPr>
                  <a:xfrm>
                    <a:off x="0" y="792786"/>
                    <a:ext cx="330776" cy="289897"/>
                  </a:xfrm>
                  <a:prstGeom prst="rect">
                    <a:avLst/>
                  </a:prstGeom>
                  <a:blipFill rotWithShape="0">
                    <a:blip r:embed="rId11"/>
                    <a:stretch>
                      <a:fillRect r="-11111" b="-33333"/>
                    </a:stretch>
                  </a:blipFill>
                  <a:ln w="12700" cap="flat">
                    <a:noFill/>
                    <a:miter lim="400000"/>
                  </a:ln>
                  <a:effectLst/>
                </p:spPr>
                <p:txBody>
                  <a:bodyPr/>
                  <a:lstStyle/>
                  <a:p>
                    <a:r>
                      <a:rPr lang="en-US">
                        <a:noFill/>
                      </a:rPr>
                      <a:t> </a:t>
                    </a:r>
                  </a:p>
                </p:txBody>
              </p:sp>
            </mc:Fallback>
          </mc:AlternateContent>
          <p:sp>
            <p:nvSpPr>
              <p:cNvPr id="448" name="Line"/>
              <p:cNvSpPr/>
              <p:nvPr/>
            </p:nvSpPr>
            <p:spPr>
              <a:xfrm flipV="1">
                <a:off x="647636" y="847657"/>
                <a:ext cx="434128" cy="1"/>
              </a:xfrm>
              <a:prstGeom prst="line">
                <a:avLst/>
              </a:prstGeom>
              <a:noFill/>
              <a:ln w="25400" cap="flat">
                <a:noFill/>
                <a:prstDash val="solid"/>
                <a:miter lim="400000"/>
                <a:tailEnd type="triangle" w="med" len="med"/>
              </a:ln>
              <a:effectLst/>
            </p:spPr>
            <p:txBody>
              <a:bodyPr wrap="square" lIns="50800" tIns="50800" rIns="50800" bIns="50800" numCol="1" anchor="ctr">
                <a:noAutofit/>
              </a:bodyPr>
              <a:lstStyle/>
              <a:p>
                <a:pPr>
                  <a:defRPr sz="3200"/>
                </a:pPr>
                <a:endParaRPr/>
              </a:p>
            </p:txBody>
          </p:sp>
          <mc:AlternateContent xmlns:mc="http://schemas.openxmlformats.org/markup-compatibility/2006">
            <mc:Choice xmlns:a14="http://schemas.microsoft.com/office/drawing/2010/main" Requires="a14">
              <p:sp>
                <p:nvSpPr>
                  <p:cNvPr id="449" name="Equation"/>
                  <p:cNvSpPr txBox="1"/>
                  <p:nvPr/>
                </p:nvSpPr>
                <p:spPr>
                  <a:xfrm>
                    <a:off x="612155" y="-145812"/>
                    <a:ext cx="402428" cy="405965"/>
                  </a:xfrm>
                  <a:prstGeom prst="rect">
                    <a:avLst/>
                  </a:prstGeom>
                  <a:solidFill>
                    <a:schemeClr val="tx2">
                      <a:lumMod val="20000"/>
                      <a:lumOff val="80000"/>
                    </a:schemeClr>
                  </a:solidFill>
                  <a:ln w="12700" cap="flat">
                    <a:noFill/>
                    <a:miter lim="400000"/>
                  </a:ln>
                  <a:effectLst/>
                </p:spPr>
                <p:txBody>
                  <a:bodyPr wrap="squar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oMath>
                      </m:oMathPara>
                    </a14:m>
                    <a:endParaRPr sz="3300" dirty="0">
                      <a:solidFill>
                        <a:srgbClr val="414141"/>
                      </a:solidFill>
                    </a:endParaRPr>
                  </a:p>
                </p:txBody>
              </p:sp>
            </mc:Choice>
            <mc:Fallback>
              <p:sp>
                <p:nvSpPr>
                  <p:cNvPr id="449" name="Equation"/>
                  <p:cNvSpPr txBox="1">
                    <a:spLocks noRot="1" noChangeAspect="1" noMove="1" noResize="1" noEditPoints="1" noAdjustHandles="1" noChangeArrowheads="1" noChangeShapeType="1" noTextEdit="1"/>
                  </p:cNvSpPr>
                  <p:nvPr/>
                </p:nvSpPr>
                <p:spPr>
                  <a:xfrm>
                    <a:off x="612155" y="-145812"/>
                    <a:ext cx="402428" cy="405965"/>
                  </a:xfrm>
                  <a:prstGeom prst="rect">
                    <a:avLst/>
                  </a:prstGeom>
                  <a:blipFill rotWithShape="0">
                    <a:blip r:embed="rId1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0" name="Equation"/>
                  <p:cNvSpPr txBox="1"/>
                  <p:nvPr/>
                </p:nvSpPr>
                <p:spPr>
                  <a:xfrm>
                    <a:off x="1303732" y="850313"/>
                    <a:ext cx="154230" cy="18524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𝑟</m:t>
                          </m:r>
                        </m:oMath>
                      </m:oMathPara>
                    </a14:m>
                    <a:endParaRPr sz="3300">
                      <a:solidFill>
                        <a:srgbClr val="414141"/>
                      </a:solidFill>
                    </a:endParaRPr>
                  </a:p>
                </p:txBody>
              </p:sp>
            </mc:Choice>
            <mc:Fallback>
              <p:sp>
                <p:nvSpPr>
                  <p:cNvPr id="450" name="Equation"/>
                  <p:cNvSpPr txBox="1">
                    <a:spLocks noRot="1" noChangeAspect="1" noMove="1" noResize="1" noEditPoints="1" noAdjustHandles="1" noChangeArrowheads="1" noChangeShapeType="1" noTextEdit="1"/>
                  </p:cNvSpPr>
                  <p:nvPr/>
                </p:nvSpPr>
                <p:spPr>
                  <a:xfrm>
                    <a:off x="1303732" y="850313"/>
                    <a:ext cx="154230" cy="185244"/>
                  </a:xfrm>
                  <a:prstGeom prst="rect">
                    <a:avLst/>
                  </a:prstGeom>
                  <a:blipFill rotWithShape="0">
                    <a:blip r:embed="rId13"/>
                    <a:stretch>
                      <a:fillRect r="-23077" b="-73684"/>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1" name="Equation"/>
                  <p:cNvSpPr txBox="1"/>
                  <p:nvPr/>
                </p:nvSpPr>
                <p:spPr>
                  <a:xfrm>
                    <a:off x="1249446" y="226768"/>
                    <a:ext cx="196140" cy="289180"/>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𝜃</m:t>
                          </m:r>
                        </m:oMath>
                      </m:oMathPara>
                    </a14:m>
                    <a:endParaRPr sz="3300">
                      <a:solidFill>
                        <a:srgbClr val="414141"/>
                      </a:solidFill>
                    </a:endParaRPr>
                  </a:p>
                </p:txBody>
              </p:sp>
            </mc:Choice>
            <mc:Fallback>
              <p:sp>
                <p:nvSpPr>
                  <p:cNvPr id="451" name="Equation"/>
                  <p:cNvSpPr txBox="1">
                    <a:spLocks noRot="1" noChangeAspect="1" noMove="1" noResize="1" noEditPoints="1" noAdjustHandles="1" noChangeArrowheads="1" noChangeShapeType="1" noTextEdit="1"/>
                  </p:cNvSpPr>
                  <p:nvPr/>
                </p:nvSpPr>
                <p:spPr>
                  <a:xfrm>
                    <a:off x="1249446" y="226768"/>
                    <a:ext cx="196140" cy="289180"/>
                  </a:xfrm>
                  <a:prstGeom prst="rect">
                    <a:avLst/>
                  </a:prstGeom>
                  <a:blipFill rotWithShape="0">
                    <a:blip r:embed="rId14"/>
                    <a:stretch>
                      <a:fillRect r="-9091" b="-11864"/>
                    </a:stretch>
                  </a:blipFill>
                  <a:ln w="12700" cap="flat">
                    <a:noFill/>
                    <a:miter lim="400000"/>
                  </a:ln>
                  <a:effectLst/>
                </p:spPr>
                <p:txBody>
                  <a:bodyPr/>
                  <a:lstStyle/>
                  <a:p>
                    <a:r>
                      <a:rPr lang="en-US">
                        <a:noFill/>
                      </a:rPr>
                      <a:t> </a:t>
                    </a:r>
                  </a:p>
                </p:txBody>
              </p:sp>
            </mc:Fallback>
          </mc:AlternateContent>
        </p:grpSp>
        <p:sp>
          <p:nvSpPr>
            <p:cNvPr id="452" name="Line"/>
            <p:cNvSpPr/>
            <p:nvPr/>
          </p:nvSpPr>
          <p:spPr>
            <a:xfrm flipV="1">
              <a:off x="5406768" y="5124128"/>
              <a:ext cx="434128"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9192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34"/>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3"/>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425"/>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P spid="422" grpId="0" animBg="1"/>
      <p:bldP spid="425" grpId="0" animBg="1"/>
      <p:bldP spid="427" grpId="0" animBg="1"/>
      <p:bldP spid="428" grpId="0" animBg="1"/>
      <p:bldP spid="429" grpId="0" animBg="1" advAuto="0"/>
      <p:bldP spid="433" grpId="0" animBg="1"/>
      <p:bldP spid="434" grpId="0" animBg="1" advAuto="0"/>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19639</TotalTime>
  <Words>1984</Words>
  <Application>Microsoft Macintosh PowerPoint</Application>
  <PresentationFormat>Widescreen</PresentationFormat>
  <Paragraphs>378</Paragraphs>
  <Slides>66</Slides>
  <Notes>4</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6" baseType="lpstr">
      <vt:lpstr>Calibri</vt:lpstr>
      <vt:lpstr>Cambria Math</vt:lpstr>
      <vt:lpstr>Courier New</vt:lpstr>
      <vt:lpstr>Karla</vt:lpstr>
      <vt:lpstr>Mangal</vt:lpstr>
      <vt:lpstr>medium-content-sans-serif-font</vt:lpstr>
      <vt:lpstr>Times New Roman</vt:lpstr>
      <vt:lpstr>Arial</vt:lpstr>
      <vt:lpstr>GEC_template</vt:lpstr>
      <vt:lpstr>Equation</vt:lpstr>
      <vt:lpstr>Lecture 18: Autoencoders</vt:lpstr>
      <vt:lpstr>PowerPoint Presentation</vt:lpstr>
      <vt:lpstr>PowerPoint Presentation</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(cont)</vt:lpstr>
      <vt:lpstr>Representational Learning (cont)</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What are autoencoders?</vt:lpstr>
      <vt:lpstr>Lossless and Lossy Encoding</vt:lpstr>
      <vt:lpstr>Lossless and Lossy Encoding (cont)</vt:lpstr>
      <vt:lpstr>Autoencoder</vt:lpstr>
      <vt:lpstr>MP3 and JPG Image Compression</vt:lpstr>
      <vt:lpstr>MP3 and JPG Image Compression(cont)</vt:lpstr>
      <vt:lpstr>The simplest autoencoder </vt:lpstr>
      <vt:lpstr>The simplest autoencoder </vt:lpstr>
      <vt:lpstr>Autoencoders in action</vt:lpstr>
      <vt:lpstr>Bottleneck</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Exploring autoencoders</vt:lpstr>
      <vt:lpstr>Exploring autoencoders (cont)</vt:lpstr>
      <vt:lpstr>Exploring autoencoders (cont)</vt:lpstr>
      <vt:lpstr>Exploring autoencoders (cont)</vt:lpstr>
      <vt:lpstr>Exploring autoencoders (cont)</vt:lpstr>
      <vt:lpstr>Parameter space of autoencoder</vt:lpstr>
      <vt:lpstr>Blending</vt:lpstr>
      <vt:lpstr>Blending (cont)</vt:lpstr>
      <vt:lpstr>Blending (cont)</vt:lpstr>
      <vt:lpstr>Content blending</vt:lpstr>
      <vt:lpstr>Parametric or representation blending </vt:lpstr>
      <vt:lpstr>Blending in compressed representation</vt:lpstr>
      <vt:lpstr>PowerPoint Presentation</vt:lpstr>
      <vt:lpstr>Blending Latent Variables</vt:lpstr>
      <vt:lpstr>Blending Latent Variables (cont)</vt:lpstr>
      <vt:lpstr>Applying to novel input</vt:lpstr>
      <vt:lpstr>Convolutional Autoencoders</vt:lpstr>
      <vt:lpstr>Denoising</vt:lpstr>
      <vt:lpstr>Denoising (cont)</vt:lpstr>
      <vt:lpstr>Sparse Autoencoder</vt:lpstr>
      <vt:lpstr>Sparse Autoencoder (cont)</vt:lpstr>
      <vt:lpstr>Undercomplete Autoencoders</vt:lpstr>
      <vt:lpstr>Overcomplete Autoencoders</vt:lpstr>
      <vt:lpstr>Regularized Autoencoders</vt:lpstr>
      <vt:lpstr>Regularized Autoencoders (cont)</vt:lpstr>
      <vt:lpstr>Sparse Autoencoders</vt:lpstr>
      <vt:lpstr>Denoising Autoencoders</vt:lpstr>
      <vt:lpstr>Denoising Autoencoders (cont)</vt:lpstr>
      <vt:lpstr>Denoising Autoencoders (cont)</vt:lpstr>
      <vt:lpstr>Contractive Autoencoders</vt:lpstr>
      <vt:lpstr>Problems with Autoencoders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278</cp:revision>
  <cp:lastPrinted>2019-04-08T16:42:38Z</cp:lastPrinted>
  <dcterms:created xsi:type="dcterms:W3CDTF">2018-06-13T00:26:17Z</dcterms:created>
  <dcterms:modified xsi:type="dcterms:W3CDTF">2019-04-08T17:01:00Z</dcterms:modified>
</cp:coreProperties>
</file>